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3.xml" ContentType="application/vnd.ms-office.webextension+xml"/>
  <Override PartName="/ppt/notesSlides/notesSlide7.xml" ContentType="application/vnd.openxmlformats-officedocument.presentationml.notesSlide+xml"/>
  <Override PartName="/ppt/webextensions/webextension4.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webextensions/webextension5.xml" ContentType="application/vnd.ms-office.webextension+xml"/>
  <Override PartName="/ppt/webextensions/webextension6.xml" ContentType="application/vnd.ms-office.webextension+xml"/>
  <Override PartName="/ppt/webextensions/webextension7.xml" ContentType="application/vnd.ms-office.webextension+xml"/>
  <Override PartName="/ppt/webextensions/webextension8.xml" ContentType="application/vnd.ms-office.webextension+xml"/>
  <Override PartName="/ppt/webextensions/webextension9.xml" ContentType="application/vnd.ms-office.webextension+xml"/>
  <Override PartName="/ppt/notesSlides/notesSlide15.xml" ContentType="application/vnd.openxmlformats-officedocument.presentationml.notesSlide+xml"/>
  <Override PartName="/ppt/webextensions/webextension10.xml" ContentType="application/vnd.ms-office.webextension+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7" r:id="rId3"/>
    <p:sldId id="279" r:id="rId4"/>
    <p:sldId id="280" r:id="rId5"/>
    <p:sldId id="258" r:id="rId6"/>
    <p:sldId id="259" r:id="rId7"/>
    <p:sldId id="260" r:id="rId8"/>
    <p:sldId id="281" r:id="rId9"/>
    <p:sldId id="283" r:id="rId10"/>
    <p:sldId id="282" r:id="rId11"/>
    <p:sldId id="261" r:id="rId12"/>
    <p:sldId id="290" r:id="rId13"/>
    <p:sldId id="262" r:id="rId14"/>
    <p:sldId id="263" r:id="rId15"/>
    <p:sldId id="264" r:id="rId16"/>
    <p:sldId id="265" r:id="rId17"/>
    <p:sldId id="266" r:id="rId18"/>
    <p:sldId id="270" r:id="rId19"/>
    <p:sldId id="284" r:id="rId20"/>
    <p:sldId id="289" r:id="rId21"/>
    <p:sldId id="292" r:id="rId22"/>
    <p:sldId id="293" r:id="rId23"/>
    <p:sldId id="271" r:id="rId24"/>
    <p:sldId id="285" r:id="rId25"/>
    <p:sldId id="286" r:id="rId26"/>
    <p:sldId id="287" r:id="rId27"/>
    <p:sldId id="288" r:id="rId28"/>
    <p:sldId id="268" r:id="rId29"/>
    <p:sldId id="274" r:id="rId30"/>
    <p:sldId id="291" r:id="rId31"/>
    <p:sldId id="275" r:id="rId32"/>
    <p:sldId id="276" r:id="rId33"/>
    <p:sldId id="277"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35" userDrawn="1">
          <p15:clr>
            <a:srgbClr val="A4A3A4"/>
          </p15:clr>
        </p15:guide>
        <p15:guide id="2" orient="horz" pos="4201" userDrawn="1">
          <p15:clr>
            <a:srgbClr val="A4A3A4"/>
          </p15:clr>
        </p15:guide>
        <p15:guide id="3" orient="horz" pos="1570" userDrawn="1">
          <p15:clr>
            <a:srgbClr val="A4A3A4"/>
          </p15:clr>
        </p15:guide>
        <p15:guide id="4" pos="211" userDrawn="1">
          <p15:clr>
            <a:srgbClr val="A4A3A4"/>
          </p15:clr>
        </p15:guide>
        <p15:guide id="5" pos="7651" userDrawn="1">
          <p15:clr>
            <a:srgbClr val="A4A3A4"/>
          </p15:clr>
        </p15:guide>
        <p15:guide id="6" pos="5896" userDrawn="1">
          <p15:clr>
            <a:srgbClr val="A4A3A4"/>
          </p15:clr>
        </p15:guide>
        <p15:guide id="7" pos="4928" userDrawn="1">
          <p15:clr>
            <a:srgbClr val="A4A3A4"/>
          </p15:clr>
        </p15:guide>
        <p15:guide id="8" pos="746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T7UEd0UzjxI2qSLOTWHMXwHrO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E57647-C953-44C0-BB20-8827A9FB75A6}">
  <a:tblStyle styleId="{CEE57647-C953-44C0-BB20-8827A9FB75A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b="off" i="off"/>
      <a:tcStyle>
        <a:tcBdr/>
        <a:fill>
          <a:solidFill>
            <a:srgbClr val="D4E2CE"/>
          </a:solidFill>
        </a:fill>
      </a:tcStyle>
    </a:band1H>
    <a:band2H>
      <a:tcTxStyle b="off" i="off"/>
      <a:tcStyle>
        <a:tcBdr/>
      </a:tcStyle>
    </a:band2H>
    <a:band1V>
      <a:tcTxStyle b="off" i="off"/>
      <a:tcStyle>
        <a:tcBdr/>
        <a:fill>
          <a:solidFill>
            <a:srgbClr val="D4E2CE"/>
          </a:solidFill>
        </a:fill>
      </a:tcStyle>
    </a:band1V>
    <a:band2V>
      <a:tcTxStyle b="off" i="off"/>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2"/>
    <p:restoredTop sz="94762"/>
  </p:normalViewPr>
  <p:slideViewPr>
    <p:cSldViewPr snapToGrid="0">
      <p:cViewPr varScale="1">
        <p:scale>
          <a:sx n="121" d="100"/>
          <a:sy n="121" d="100"/>
        </p:scale>
        <p:origin x="192" y="176"/>
      </p:cViewPr>
      <p:guideLst>
        <p:guide orient="horz" pos="935"/>
        <p:guide orient="horz" pos="4201"/>
        <p:guide orient="horz" pos="1570"/>
        <p:guide pos="211"/>
        <p:guide pos="7651"/>
        <p:guide pos="5896"/>
        <p:guide pos="4928"/>
        <p:guide pos="7469"/>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7" name="Google Shape;1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Arial"/>
                <a:ea typeface="Arial"/>
                <a:cs typeface="Arial"/>
                <a:sym typeface="Arial"/>
              </a:rPr>
              <a:t>19</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904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Arial"/>
                <a:ea typeface="Arial"/>
                <a:cs typeface="Arial"/>
                <a:sym typeface="Arial"/>
              </a:rPr>
              <a:t>27</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865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2" name="Google Shape;22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 name="Google Shape;4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Arial"/>
                <a:ea typeface="Arial"/>
                <a:cs typeface="Arial"/>
                <a:sym typeface="Arial"/>
              </a:rPr>
              <a:t>3</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234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 name="Google Shape;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4" name="Google Shape;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193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bg>
      <p:bgPr>
        <a:solidFill>
          <a:schemeClr val="lt1"/>
        </a:solidFill>
        <a:effectLst/>
      </p:bgPr>
    </p:bg>
    <p:spTree>
      <p:nvGrpSpPr>
        <p:cNvPr id="1" name="Shape 15"/>
        <p:cNvGrpSpPr/>
        <p:nvPr/>
      </p:nvGrpSpPr>
      <p:grpSpPr>
        <a:xfrm>
          <a:off x="0" y="0"/>
          <a:ext cx="0" cy="0"/>
          <a:chOff x="0" y="0"/>
          <a:chExt cx="0" cy="0"/>
        </a:xfrm>
      </p:grpSpPr>
      <p:sp>
        <p:nvSpPr>
          <p:cNvPr id="16" name="Google Shape;16;p15"/>
          <p:cNvSpPr/>
          <p:nvPr/>
        </p:nvSpPr>
        <p:spPr>
          <a:xfrm>
            <a:off x="0" y="0"/>
            <a:ext cx="4673600" cy="6858000"/>
          </a:xfrm>
          <a:prstGeom prst="rect">
            <a:avLst/>
          </a:prstGeom>
          <a:gradFill>
            <a:gsLst>
              <a:gs pos="0">
                <a:srgbClr val="A2E8A5">
                  <a:alpha val="4313"/>
                </a:srgbClr>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7" name="Google Shape;17;p15" descr="625230611@20102006-2751"/>
          <p:cNvSpPr/>
          <p:nvPr/>
        </p:nvSpPr>
        <p:spPr>
          <a:xfrm>
            <a:off x="5892800" y="3276600"/>
            <a:ext cx="4064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15"/>
          <p:cNvSpPr/>
          <p:nvPr/>
        </p:nvSpPr>
        <p:spPr>
          <a:xfrm>
            <a:off x="6352" y="457200"/>
            <a:ext cx="12185649" cy="107950"/>
          </a:xfrm>
          <a:prstGeom prst="rect">
            <a:avLst/>
          </a:prstGeom>
          <a:gradFill>
            <a:gsLst>
              <a:gs pos="0">
                <a:srgbClr val="A2E8A5"/>
              </a:gs>
              <a:gs pos="100000">
                <a:srgbClr val="009900"/>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 name="Google Shape;19;p15"/>
          <p:cNvSpPr/>
          <p:nvPr/>
        </p:nvSpPr>
        <p:spPr>
          <a:xfrm>
            <a:off x="6352" y="6750050"/>
            <a:ext cx="12185649" cy="107950"/>
          </a:xfrm>
          <a:prstGeom prst="rect">
            <a:avLst/>
          </a:prstGeom>
          <a:gradFill>
            <a:gsLst>
              <a:gs pos="0">
                <a:srgbClr val="A2E8A5"/>
              </a:gs>
              <a:gs pos="100000">
                <a:srgbClr val="009900"/>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15"/>
          <p:cNvSpPr/>
          <p:nvPr/>
        </p:nvSpPr>
        <p:spPr>
          <a:xfrm>
            <a:off x="-23283" y="1700213"/>
            <a:ext cx="4586817" cy="2520950"/>
          </a:xfrm>
          <a:prstGeom prst="rect">
            <a:avLst/>
          </a:prstGeom>
          <a:solidFill>
            <a:srgbClr val="00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15"/>
          <p:cNvSpPr/>
          <p:nvPr/>
        </p:nvSpPr>
        <p:spPr>
          <a:xfrm>
            <a:off x="4559301" y="1700213"/>
            <a:ext cx="7632700" cy="2520950"/>
          </a:xfrm>
          <a:prstGeom prst="rect">
            <a:avLst/>
          </a:prstGeom>
          <a:gradFill>
            <a:gsLst>
              <a:gs pos="0">
                <a:srgbClr val="008000"/>
              </a:gs>
              <a:gs pos="100000">
                <a:srgbClr val="A9D4A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15"/>
          <p:cNvSpPr txBox="1">
            <a:spLocks noGrp="1"/>
          </p:cNvSpPr>
          <p:nvPr>
            <p:ph type="subTitle" idx="1"/>
          </p:nvPr>
        </p:nvSpPr>
        <p:spPr>
          <a:xfrm>
            <a:off x="3962400" y="4267200"/>
            <a:ext cx="80264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40"/>
              </a:spcBef>
              <a:spcAft>
                <a:spcPts val="0"/>
              </a:spcAft>
              <a:buSzPts val="1275"/>
              <a:buFont typeface="Noto Sans Symbols"/>
              <a:buNone/>
              <a:defRPr sz="1700"/>
            </a:lvl1pPr>
            <a:lvl2pPr lvl="1" algn="l">
              <a:lnSpc>
                <a:spcPct val="100000"/>
              </a:lnSpc>
              <a:spcBef>
                <a:spcPts val="360"/>
              </a:spcBef>
              <a:spcAft>
                <a:spcPts val="0"/>
              </a:spcAft>
              <a:buSzPts val="1440"/>
              <a:buChar char="◻"/>
              <a:defRPr/>
            </a:lvl2pPr>
            <a:lvl3pPr lvl="2" algn="l">
              <a:lnSpc>
                <a:spcPct val="100000"/>
              </a:lnSpc>
              <a:spcBef>
                <a:spcPts val="360"/>
              </a:spcBef>
              <a:spcAft>
                <a:spcPts val="0"/>
              </a:spcAft>
              <a:buSzPts val="1170"/>
              <a:buChar char="■"/>
              <a:defRPr/>
            </a:lvl3pPr>
            <a:lvl4pPr lvl="3" algn="l">
              <a:lnSpc>
                <a:spcPct val="100000"/>
              </a:lnSpc>
              <a:spcBef>
                <a:spcPts val="360"/>
              </a:spcBef>
              <a:spcAft>
                <a:spcPts val="0"/>
              </a:spcAft>
              <a:buSzPts val="126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sp>
        <p:nvSpPr>
          <p:cNvPr id="23" name="Google Shape;23;p15"/>
          <p:cNvSpPr txBox="1">
            <a:spLocks noGrp="1"/>
          </p:cNvSpPr>
          <p:nvPr>
            <p:ph type="dt" idx="10"/>
          </p:nvPr>
        </p:nvSpPr>
        <p:spPr>
          <a:xfrm>
            <a:off x="609600" y="6248400"/>
            <a:ext cx="2844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Google Shape;24;p1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 name="Google Shape;25;p15"/>
          <p:cNvSpPr txBox="1">
            <a:spLocks noGrp="1"/>
          </p:cNvSpPr>
          <p:nvPr>
            <p:ph type="sldNum" idx="12"/>
          </p:nvPr>
        </p:nvSpPr>
        <p:spPr>
          <a:xfrm>
            <a:off x="8737600" y="6248400"/>
            <a:ext cx="2844800" cy="457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fld id="{00000000-1234-1234-1234-123412341234}" type="slidenum">
              <a:rPr lang="fr-FR" smtClean="0"/>
              <a:pPr/>
              <a:t>‹N°›</a:t>
            </a:fld>
            <a:endParaRPr lang="fr-F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6351" y="0"/>
            <a:ext cx="109728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body" idx="1"/>
          </p:nvPr>
        </p:nvSpPr>
        <p:spPr>
          <a:xfrm>
            <a:off x="334434" y="620688"/>
            <a:ext cx="11523133" cy="60484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20040" algn="l">
              <a:lnSpc>
                <a:spcPct val="100000"/>
              </a:lnSpc>
              <a:spcBef>
                <a:spcPts val="360"/>
              </a:spcBef>
              <a:spcAft>
                <a:spcPts val="0"/>
              </a:spcAft>
              <a:buSzPts val="1440"/>
              <a:buChar char="◻"/>
              <a:defRPr/>
            </a:lvl2pPr>
            <a:lvl3pPr marL="1371600" lvl="2" indent="-302894" algn="l">
              <a:lnSpc>
                <a:spcPct val="100000"/>
              </a:lnSpc>
              <a:spcBef>
                <a:spcPts val="360"/>
              </a:spcBef>
              <a:spcAft>
                <a:spcPts val="0"/>
              </a:spcAft>
              <a:buSzPts val="1170"/>
              <a:buChar char="■"/>
              <a:defRPr/>
            </a:lvl3pPr>
            <a:lvl4pPr marL="1828800" lvl="3" indent="-308610" algn="l">
              <a:lnSpc>
                <a:spcPct val="100000"/>
              </a:lnSpc>
              <a:spcBef>
                <a:spcPts val="360"/>
              </a:spcBef>
              <a:spcAft>
                <a:spcPts val="0"/>
              </a:spcAft>
              <a:buSzPts val="126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9" name="Google Shape;29;p1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 name="Google Shape;30;p16"/>
          <p:cNvSpPr txBox="1">
            <a:spLocks noGrp="1"/>
          </p:cNvSpPr>
          <p:nvPr>
            <p:ph type="sldNum" idx="12"/>
          </p:nvPr>
        </p:nvSpPr>
        <p:spPr>
          <a:xfrm>
            <a:off x="8737600" y="6248400"/>
            <a:ext cx="2844800" cy="457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fr-FR" smtClean="0"/>
              <a:pPr/>
              <a:t>‹N°›</a:t>
            </a:fld>
            <a:endParaRPr lang="fr-FR"/>
          </a:p>
        </p:txBody>
      </p:sp>
      <p:sp>
        <p:nvSpPr>
          <p:cNvPr id="31" name="Google Shape;31;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Texte et contenu" type="txAndObj">
  <p:cSld name="TEXT_AND_OBJECT">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609600" y="457201"/>
            <a:ext cx="10972800" cy="9556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body" idx="1"/>
          </p:nvPr>
        </p:nvSpPr>
        <p:spPr>
          <a:xfrm>
            <a:off x="609600" y="1557338"/>
            <a:ext cx="5384800" cy="4310062"/>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20040" algn="l">
              <a:lnSpc>
                <a:spcPct val="100000"/>
              </a:lnSpc>
              <a:spcBef>
                <a:spcPts val="360"/>
              </a:spcBef>
              <a:spcAft>
                <a:spcPts val="0"/>
              </a:spcAft>
              <a:buSzPts val="1440"/>
              <a:buChar char="◻"/>
              <a:defRPr/>
            </a:lvl2pPr>
            <a:lvl3pPr marL="1371600" lvl="2" indent="-302894" algn="l">
              <a:lnSpc>
                <a:spcPct val="100000"/>
              </a:lnSpc>
              <a:spcBef>
                <a:spcPts val="360"/>
              </a:spcBef>
              <a:spcAft>
                <a:spcPts val="0"/>
              </a:spcAft>
              <a:buSzPts val="1170"/>
              <a:buChar char="■"/>
              <a:defRPr/>
            </a:lvl3pPr>
            <a:lvl4pPr marL="1828800" lvl="3" indent="-308610" algn="l">
              <a:lnSpc>
                <a:spcPct val="100000"/>
              </a:lnSpc>
              <a:spcBef>
                <a:spcPts val="360"/>
              </a:spcBef>
              <a:spcAft>
                <a:spcPts val="0"/>
              </a:spcAft>
              <a:buSzPts val="126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5" name="Google Shape;35;p17"/>
          <p:cNvSpPr txBox="1">
            <a:spLocks noGrp="1"/>
          </p:cNvSpPr>
          <p:nvPr>
            <p:ph type="body" idx="2"/>
          </p:nvPr>
        </p:nvSpPr>
        <p:spPr>
          <a:xfrm>
            <a:off x="6197600" y="1557338"/>
            <a:ext cx="5384800" cy="4310062"/>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20040" algn="l">
              <a:lnSpc>
                <a:spcPct val="100000"/>
              </a:lnSpc>
              <a:spcBef>
                <a:spcPts val="360"/>
              </a:spcBef>
              <a:spcAft>
                <a:spcPts val="0"/>
              </a:spcAft>
              <a:buSzPts val="1440"/>
              <a:buChar char="◻"/>
              <a:defRPr/>
            </a:lvl2pPr>
            <a:lvl3pPr marL="1371600" lvl="2" indent="-302894" algn="l">
              <a:lnSpc>
                <a:spcPct val="100000"/>
              </a:lnSpc>
              <a:spcBef>
                <a:spcPts val="360"/>
              </a:spcBef>
              <a:spcAft>
                <a:spcPts val="0"/>
              </a:spcAft>
              <a:buSzPts val="1170"/>
              <a:buChar char="■"/>
              <a:defRPr/>
            </a:lvl3pPr>
            <a:lvl4pPr marL="1828800" lvl="3" indent="-308610" algn="l">
              <a:lnSpc>
                <a:spcPct val="100000"/>
              </a:lnSpc>
              <a:spcBef>
                <a:spcPts val="360"/>
              </a:spcBef>
              <a:spcAft>
                <a:spcPts val="0"/>
              </a:spcAft>
              <a:buSzPts val="126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6" name="Google Shape;36;p1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7"/>
          <p:cNvSpPr txBox="1">
            <a:spLocks noGrp="1"/>
          </p:cNvSpPr>
          <p:nvPr>
            <p:ph type="sldNum" idx="12"/>
          </p:nvPr>
        </p:nvSpPr>
        <p:spPr>
          <a:xfrm>
            <a:off x="8737600" y="6248400"/>
            <a:ext cx="2844800" cy="457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fr-FR" smtClean="0"/>
              <a:pPr/>
              <a:t>‹N°›</a:t>
            </a:fld>
            <a:endParaRPr lang="fr-FR"/>
          </a:p>
        </p:txBody>
      </p:sp>
      <p:sp>
        <p:nvSpPr>
          <p:cNvPr id="38" name="Google Shape;38;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0F1FE"/>
            </a:gs>
            <a:gs pos="50000">
              <a:schemeClr val="lt1"/>
            </a:gs>
            <a:gs pos="100000">
              <a:srgbClr val="F0F1FE"/>
            </a:gs>
          </a:gsLst>
          <a:lin ang="5400000" scaled="0"/>
        </a:gradFill>
        <a:effectLst/>
      </p:bgPr>
    </p:bg>
    <p:spTree>
      <p:nvGrpSpPr>
        <p:cNvPr id="1" name="Shape 9"/>
        <p:cNvGrpSpPr/>
        <p:nvPr/>
      </p:nvGrpSpPr>
      <p:grpSpPr>
        <a:xfrm>
          <a:off x="0" y="0"/>
          <a:ext cx="0" cy="0"/>
          <a:chOff x="0" y="0"/>
          <a:chExt cx="0" cy="0"/>
        </a:xfrm>
      </p:grpSpPr>
      <p:sp>
        <p:nvSpPr>
          <p:cNvPr id="10" name="Google Shape;10;p14"/>
          <p:cNvSpPr/>
          <p:nvPr/>
        </p:nvSpPr>
        <p:spPr>
          <a:xfrm>
            <a:off x="0" y="0"/>
            <a:ext cx="12192000" cy="457200"/>
          </a:xfrm>
          <a:prstGeom prst="rect">
            <a:avLst/>
          </a:prstGeom>
          <a:solidFill>
            <a:srgbClr val="339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14"/>
          <p:cNvSpPr/>
          <p:nvPr/>
        </p:nvSpPr>
        <p:spPr>
          <a:xfrm>
            <a:off x="4271434" y="0"/>
            <a:ext cx="7920567" cy="457200"/>
          </a:xfrm>
          <a:prstGeom prst="rect">
            <a:avLst/>
          </a:prstGeom>
          <a:gradFill>
            <a:gsLst>
              <a:gs pos="0">
                <a:srgbClr val="339966"/>
              </a:gs>
              <a:gs pos="100000">
                <a:srgbClr val="ADD6C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Google Shape;12;p14"/>
          <p:cNvSpPr txBox="1">
            <a:spLocks noGrp="1"/>
          </p:cNvSpPr>
          <p:nvPr>
            <p:ph type="body" idx="1"/>
          </p:nvPr>
        </p:nvSpPr>
        <p:spPr>
          <a:xfrm>
            <a:off x="334434" y="620688"/>
            <a:ext cx="11523133" cy="60484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320"/>
              </a:spcBef>
              <a:spcAft>
                <a:spcPts val="0"/>
              </a:spcAft>
              <a:buClr>
                <a:schemeClr val="lt2"/>
              </a:buClr>
              <a:buSzPts val="1200"/>
              <a:buFont typeface="Noto Sans Symbols"/>
              <a:buChar char="■"/>
              <a:defRPr sz="1600" b="0" i="0" u="none" strike="noStrike" cap="none">
                <a:solidFill>
                  <a:schemeClr val="dk1"/>
                </a:solidFill>
                <a:latin typeface="Calibri"/>
                <a:ea typeface="Calibri"/>
                <a:cs typeface="Calibri"/>
                <a:sym typeface="Calibri"/>
              </a:defRPr>
            </a:lvl1pPr>
            <a:lvl2pPr marL="914400" marR="0" lvl="1" indent="-299719" algn="l" rtl="0">
              <a:lnSpc>
                <a:spcPct val="100000"/>
              </a:lnSpc>
              <a:spcBef>
                <a:spcPts val="280"/>
              </a:spcBef>
              <a:spcAft>
                <a:spcPts val="0"/>
              </a:spcAft>
              <a:buClr>
                <a:schemeClr val="accent2"/>
              </a:buClr>
              <a:buSzPts val="1120"/>
              <a:buFont typeface="Noto Sans Symbols"/>
              <a:buChar char="◻"/>
              <a:defRPr sz="1400" b="0" i="0" u="none" strike="noStrike" cap="none">
                <a:solidFill>
                  <a:schemeClr val="dk1"/>
                </a:solidFill>
                <a:latin typeface="Calibri"/>
                <a:ea typeface="Calibri"/>
                <a:cs typeface="Calibri"/>
                <a:sym typeface="Calibri"/>
              </a:defRPr>
            </a:lvl2pPr>
            <a:lvl3pPr marL="1371600" marR="0" lvl="2" indent="-286385" algn="l" rtl="0">
              <a:lnSpc>
                <a:spcPct val="100000"/>
              </a:lnSpc>
              <a:spcBef>
                <a:spcPts val="280"/>
              </a:spcBef>
              <a:spcAft>
                <a:spcPts val="0"/>
              </a:spcAft>
              <a:buClr>
                <a:schemeClr val="lt2"/>
              </a:buClr>
              <a:buSzPts val="910"/>
              <a:buFont typeface="Noto Sans Symbols"/>
              <a:buChar char="■"/>
              <a:defRPr sz="1400" b="0" i="0" u="none" strike="noStrike" cap="none">
                <a:solidFill>
                  <a:schemeClr val="dk1"/>
                </a:solidFill>
                <a:latin typeface="Calibri"/>
                <a:ea typeface="Calibri"/>
                <a:cs typeface="Calibri"/>
                <a:sym typeface="Calibri"/>
              </a:defRPr>
            </a:lvl3pPr>
            <a:lvl4pPr marL="1828800" marR="0" lvl="3" indent="-290830" algn="l" rtl="0">
              <a:lnSpc>
                <a:spcPct val="100000"/>
              </a:lnSpc>
              <a:spcBef>
                <a:spcPts val="280"/>
              </a:spcBef>
              <a:spcAft>
                <a:spcPts val="0"/>
              </a:spcAft>
              <a:buClr>
                <a:schemeClr val="accent2"/>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title"/>
          </p:nvPr>
        </p:nvSpPr>
        <p:spPr>
          <a:xfrm>
            <a:off x="6351" y="0"/>
            <a:ext cx="10972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Arial"/>
                <a:ea typeface="Arial"/>
                <a:cs typeface="Arial"/>
                <a:sym typeface="Arial"/>
              </a:defRPr>
            </a:lvl9pPr>
          </a:lstStyle>
          <a:p>
            <a:endParaRPr/>
          </a:p>
        </p:txBody>
      </p:sp>
      <p:sp>
        <p:nvSpPr>
          <p:cNvPr id="14" name="Google Shape;14;p14"/>
          <p:cNvSpPr txBox="1"/>
          <p:nvPr/>
        </p:nvSpPr>
        <p:spPr>
          <a:xfrm>
            <a:off x="10355283" y="84139"/>
            <a:ext cx="1775335"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fr-FR" sz="1200" b="0" i="0" u="none" strike="noStrike" cap="none" dirty="0" err="1">
                <a:solidFill>
                  <a:schemeClr val="lt1"/>
                </a:solidFill>
                <a:latin typeface="Calibri"/>
                <a:ea typeface="Calibri"/>
                <a:cs typeface="Calibri"/>
                <a:sym typeface="Calibri"/>
              </a:rPr>
              <a:t>EoE</a:t>
            </a:r>
            <a:r>
              <a:rPr lang="fr-FR" sz="1200" b="0" i="0" u="none" strike="noStrike" cap="none" dirty="0">
                <a:solidFill>
                  <a:schemeClr val="lt1"/>
                </a:solidFill>
                <a:latin typeface="Calibri"/>
                <a:ea typeface="Calibri"/>
                <a:cs typeface="Calibri"/>
                <a:sym typeface="Calibri"/>
              </a:rPr>
              <a:t>/XT/AS/2024</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1/relationships/webextension" Target="../webextensions/webextension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webextension" Target="../webextensions/webextension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webextension" Target="../webextensions/webextension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webextension" Target="../webextensions/webextension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11/relationships/webextension" Target="../webextensions/webextension1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1"/>
          <p:cNvSpPr txBox="1">
            <a:spLocks noGrp="1"/>
          </p:cNvSpPr>
          <p:nvPr>
            <p:ph type="ctrTitle" idx="4294967295"/>
          </p:nvPr>
        </p:nvSpPr>
        <p:spPr>
          <a:xfrm>
            <a:off x="1992313" y="1773238"/>
            <a:ext cx="8064500" cy="2303462"/>
          </a:xfrm>
          <a:prstGeom prst="rect">
            <a:avLst/>
          </a:prstGeom>
          <a:noFill/>
          <a:ln>
            <a:noFill/>
          </a:ln>
        </p:spPr>
        <p:txBody>
          <a:bodyPr spcFirstLastPara="1" wrap="square" lIns="91425" tIns="45700" rIns="91425" bIns="45700" anchor="ctr" anchorCtr="0">
            <a:noAutofit/>
          </a:bodyPr>
          <a:lstStyle/>
          <a:p>
            <a:r>
              <a:rPr lang="fr-FR" sz="2500"/>
              <a:t>S2. Economics of Environnement</a:t>
            </a:r>
            <a:br>
              <a:rPr lang="fr-FR"/>
            </a:br>
            <a:r>
              <a:rPr lang="fr-FR" sz="2500"/>
              <a:t>Air pollution</a:t>
            </a:r>
            <a:endParaRPr/>
          </a:p>
        </p:txBody>
      </p:sp>
      <p:sp>
        <p:nvSpPr>
          <p:cNvPr id="44" name="Google Shape;44;p1"/>
          <p:cNvSpPr txBox="1">
            <a:spLocks noGrp="1"/>
          </p:cNvSpPr>
          <p:nvPr>
            <p:ph type="subTitle" idx="1"/>
          </p:nvPr>
        </p:nvSpPr>
        <p:spPr>
          <a:xfrm>
            <a:off x="4583113" y="4221164"/>
            <a:ext cx="5834062" cy="2447925"/>
          </a:xfrm>
          <a:prstGeom prst="rect">
            <a:avLst/>
          </a:prstGeom>
          <a:noFill/>
          <a:ln>
            <a:noFill/>
          </a:ln>
        </p:spPr>
        <p:txBody>
          <a:bodyPr spcFirstLastPara="1" wrap="square" lIns="91425" tIns="45700" rIns="91425" bIns="45700" anchor="t" anchorCtr="0">
            <a:noAutofit/>
          </a:bodyPr>
          <a:lstStyle/>
          <a:p>
            <a:pPr marL="0" indent="0" algn="r">
              <a:spcBef>
                <a:spcPts val="0"/>
              </a:spcBef>
              <a:buSzPts val="1500"/>
            </a:pPr>
            <a:endParaRPr sz="2000" b="1">
              <a:latin typeface="Arial"/>
              <a:ea typeface="Arial"/>
              <a:cs typeface="Arial"/>
              <a:sym typeface="Arial"/>
            </a:endParaRPr>
          </a:p>
          <a:p>
            <a:pPr marL="0" indent="0" algn="r">
              <a:spcBef>
                <a:spcPts val="360"/>
              </a:spcBef>
              <a:buSzPts val="1350"/>
            </a:pPr>
            <a:r>
              <a:rPr lang="fr-FR" sz="1800">
                <a:latin typeface="Arial"/>
                <a:ea typeface="Arial"/>
                <a:cs typeface="Arial"/>
                <a:sym typeface="Arial"/>
              </a:rPr>
              <a:t>Xavier Timbeau</a:t>
            </a:r>
            <a:endParaRPr/>
          </a:p>
          <a:p>
            <a:pPr marL="0" indent="0" algn="r">
              <a:spcBef>
                <a:spcPts val="360"/>
              </a:spcBef>
              <a:buSzPts val="1350"/>
            </a:pPr>
            <a:r>
              <a:rPr lang="fr-FR" sz="1800">
                <a:latin typeface="Arial"/>
                <a:ea typeface="Arial"/>
                <a:cs typeface="Arial"/>
                <a:sym typeface="Arial"/>
              </a:rPr>
              <a:t>xavier.timbeau@sciencespo.fr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5;p5">
            <a:extLst>
              <a:ext uri="{FF2B5EF4-FFF2-40B4-BE49-F238E27FC236}">
                <a16:creationId xmlns:a16="http://schemas.microsoft.com/office/drawing/2014/main" id="{45D61C0A-AE03-156C-877C-A608E7C4EC78}"/>
              </a:ext>
            </a:extLst>
          </p:cNvPr>
          <p:cNvPicPr preferRelativeResize="0"/>
          <p:nvPr/>
        </p:nvPicPr>
        <p:blipFill rotWithShape="1">
          <a:blip r:embed="rId2">
            <a:alphaModFix/>
          </a:blip>
          <a:srcRect/>
          <a:stretch/>
        </p:blipFill>
        <p:spPr>
          <a:xfrm>
            <a:off x="1581807" y="457200"/>
            <a:ext cx="9028386" cy="6321972"/>
          </a:xfrm>
          <a:prstGeom prst="rect">
            <a:avLst/>
          </a:prstGeom>
          <a:noFill/>
          <a:ln>
            <a:noFill/>
          </a:ln>
        </p:spPr>
      </p:pic>
      <p:sp>
        <p:nvSpPr>
          <p:cNvPr id="5" name="Google Shape;90;p5">
            <a:extLst>
              <a:ext uri="{FF2B5EF4-FFF2-40B4-BE49-F238E27FC236}">
                <a16:creationId xmlns:a16="http://schemas.microsoft.com/office/drawing/2014/main" id="{9FC7DF39-F019-8356-DF3A-AB62F5A9433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fr-FR"/>
              <a:t>Clean air and acid rain: a story of spillover </a:t>
            </a:r>
            <a:endParaRPr/>
          </a:p>
        </p:txBody>
      </p:sp>
    </p:spTree>
    <p:extLst>
      <p:ext uri="{BB962C8B-B14F-4D97-AF65-F5344CB8AC3E}">
        <p14:creationId xmlns:p14="http://schemas.microsoft.com/office/powerpoint/2010/main" val="65394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The Acid Rain Solution</a:t>
            </a:r>
          </a:p>
        </p:txBody>
      </p:sp>
      <p:sp>
        <p:nvSpPr>
          <p:cNvPr id="102" name="Google Shape;102;p6"/>
          <p:cNvSpPr txBox="1">
            <a:spLocks noGrp="1"/>
          </p:cNvSpPr>
          <p:nvPr>
            <p:ph type="body" idx="1"/>
          </p:nvPr>
        </p:nvSpPr>
        <p:spPr>
          <a:xfrm>
            <a:off x="334434" y="620688"/>
            <a:ext cx="11523133" cy="6048400"/>
          </a:xfrm>
          <a:noFill/>
          <a:ln>
            <a:noFill/>
          </a:ln>
        </p:spPr>
        <p:txBody>
          <a:bodyPr spcFirstLastPara="1" wrap="square" lIns="91425" tIns="45700" rIns="91425" bIns="45700" anchor="t" anchorCtr="0">
            <a:noAutofit/>
          </a:bodyPr>
          <a:lstStyle/>
          <a:p>
            <a:r>
              <a:rPr lang="fr-FR"/>
              <a:t>Information : EMEP (European Monitoring and Evaluation Programme), under the Convention on Long-range Transboundary Air Pollution (UN Economic Commission for Europe 1979)</a:t>
            </a:r>
          </a:p>
          <a:p>
            <a:pPr lvl="1"/>
            <a:r>
              <a:rPr lang="fr-FR"/>
              <a:t>Data and modelling, on sources, movement and impacts of air pollution (grid made of 820 square, every 6 hours, measuring mvt of air, pollution in and out)</a:t>
            </a:r>
          </a:p>
          <a:p>
            <a:r>
              <a:rPr lang="fr-FR"/>
              <a:t>Efficient cost abatment</a:t>
            </a:r>
          </a:p>
          <a:p>
            <a:pPr lvl="1"/>
            <a:r>
              <a:rPr lang="fr-FR"/>
              <a:t>Reducing sulfur and NOx emissions has not the same cost </a:t>
            </a:r>
            <a:br>
              <a:rPr lang="fr-FR"/>
            </a:br>
            <a:r>
              <a:rPr lang="fr-FR"/>
              <a:t>nor the same efficiency in reduction of impact (in Europe)</a:t>
            </a:r>
          </a:p>
          <a:p>
            <a:pPr lvl="1"/>
            <a:r>
              <a:rPr lang="fr-FR"/>
              <a:t>Market based instruments versus Command&amp;Control</a:t>
            </a:r>
          </a:p>
          <a:p>
            <a:pPr lvl="1"/>
            <a:r>
              <a:rPr lang="fr-FR"/>
              <a:t>International Cooperation</a:t>
            </a:r>
          </a:p>
        </p:txBody>
      </p:sp>
      <p:pic>
        <p:nvPicPr>
          <p:cNvPr id="103" name="Google Shape;103;p6"/>
          <p:cNvPicPr preferRelativeResize="0"/>
          <p:nvPr/>
        </p:nvPicPr>
        <p:blipFill rotWithShape="1">
          <a:blip r:embed="rId3">
            <a:alphaModFix/>
          </a:blip>
          <a:srcRect/>
          <a:stretch/>
        </p:blipFill>
        <p:spPr>
          <a:xfrm>
            <a:off x="4224082" y="3015932"/>
            <a:ext cx="7563926" cy="3816669"/>
          </a:xfrm>
          <a:prstGeom prst="rect">
            <a:avLst/>
          </a:prstGeom>
          <a:noFill/>
          <a:ln>
            <a:noFill/>
          </a:ln>
        </p:spPr>
      </p:pic>
      <p:sp>
        <p:nvSpPr>
          <p:cNvPr id="104" name="Google Shape;104;p6"/>
          <p:cNvSpPr/>
          <p:nvPr/>
        </p:nvSpPr>
        <p:spPr>
          <a:xfrm>
            <a:off x="6934159" y="2348489"/>
            <a:ext cx="2301434" cy="830956"/>
          </a:xfrm>
          <a:prstGeom prst="rect">
            <a:avLst/>
          </a:prstGeom>
          <a:noFill/>
          <a:ln>
            <a:noFill/>
          </a:ln>
        </p:spPr>
        <p:txBody>
          <a:bodyPr spcFirstLastPara="1" wrap="square" lIns="91425" tIns="45700" rIns="91425" bIns="45700" anchor="t" anchorCtr="0">
            <a:spAutoFit/>
          </a:bodyPr>
          <a:lstStyle/>
          <a:p>
            <a:pPr>
              <a:buSzPts val="1200"/>
            </a:pPr>
            <a:r>
              <a:rPr lang="fr-FR" sz="1200" dirty="0" err="1">
                <a:solidFill>
                  <a:schemeClr val="accent5"/>
                </a:solidFill>
                <a:latin typeface="Calibri"/>
                <a:ea typeface="Calibri"/>
                <a:cs typeface="Calibri"/>
                <a:sym typeface="Calibri"/>
              </a:rPr>
              <a:t>Newbery</a:t>
            </a:r>
            <a:r>
              <a:rPr lang="fr-FR" sz="1200" dirty="0">
                <a:solidFill>
                  <a:schemeClr val="accent5"/>
                </a:solidFill>
                <a:latin typeface="Calibri"/>
                <a:ea typeface="Calibri"/>
                <a:cs typeface="Calibri"/>
                <a:sym typeface="Calibri"/>
              </a:rPr>
              <a:t> D. M., H. </a:t>
            </a:r>
            <a:r>
              <a:rPr lang="fr-FR" sz="1200" dirty="0" err="1">
                <a:solidFill>
                  <a:schemeClr val="accent5"/>
                </a:solidFill>
                <a:latin typeface="Calibri"/>
                <a:ea typeface="Calibri"/>
                <a:cs typeface="Calibri"/>
                <a:sym typeface="Calibri"/>
              </a:rPr>
              <a:t>Sibert</a:t>
            </a:r>
            <a:r>
              <a:rPr lang="fr-FR" sz="1200" dirty="0">
                <a:solidFill>
                  <a:schemeClr val="accent5"/>
                </a:solidFill>
                <a:latin typeface="Calibri"/>
                <a:ea typeface="Calibri"/>
                <a:cs typeface="Calibri"/>
                <a:sym typeface="Calibri"/>
              </a:rPr>
              <a:t> et J. Vickers, « Acid Rain », </a:t>
            </a:r>
            <a:r>
              <a:rPr lang="fr-FR" sz="1200" i="1" dirty="0" err="1">
                <a:solidFill>
                  <a:schemeClr val="accent5"/>
                </a:solidFill>
                <a:latin typeface="Calibri"/>
                <a:ea typeface="Calibri"/>
                <a:cs typeface="Calibri"/>
                <a:sym typeface="Calibri"/>
              </a:rPr>
              <a:t>Economic</a:t>
            </a:r>
            <a:r>
              <a:rPr lang="fr-FR" sz="1200" i="1" dirty="0">
                <a:solidFill>
                  <a:schemeClr val="accent5"/>
                </a:solidFill>
                <a:latin typeface="Calibri"/>
                <a:ea typeface="Calibri"/>
                <a:cs typeface="Calibri"/>
                <a:sym typeface="Calibri"/>
              </a:rPr>
              <a:t> Policy</a:t>
            </a:r>
            <a:r>
              <a:rPr lang="fr-FR" sz="1200" dirty="0">
                <a:solidFill>
                  <a:schemeClr val="accent5"/>
                </a:solidFill>
                <a:latin typeface="Calibri"/>
                <a:ea typeface="Calibri"/>
                <a:cs typeface="Calibri"/>
                <a:sym typeface="Calibri"/>
              </a:rPr>
              <a:t>, vol. 5, n</a:t>
            </a:r>
            <a:r>
              <a:rPr lang="fr-FR" sz="1200" baseline="30000" dirty="0">
                <a:solidFill>
                  <a:schemeClr val="accent5"/>
                </a:solidFill>
                <a:latin typeface="Calibri"/>
                <a:ea typeface="Calibri"/>
                <a:cs typeface="Calibri"/>
                <a:sym typeface="Calibri"/>
              </a:rPr>
              <a:t>o</a:t>
            </a:r>
            <a:r>
              <a:rPr lang="fr-FR" sz="1200" dirty="0">
                <a:solidFill>
                  <a:schemeClr val="accent5"/>
                </a:solidFill>
                <a:latin typeface="Calibri"/>
                <a:ea typeface="Calibri"/>
                <a:cs typeface="Calibri"/>
                <a:sym typeface="Calibri"/>
              </a:rPr>
              <a:t> 11, p. 297‑346, 1990.</a:t>
            </a:r>
            <a:endParaRPr sz="1200" dirty="0">
              <a:solidFill>
                <a:schemeClr val="accent5"/>
              </a:solidFill>
              <a:latin typeface="Calibri"/>
              <a:ea typeface="Calibri"/>
              <a:cs typeface="Calibri"/>
              <a:sym typeface="Calibri"/>
            </a:endParaRPr>
          </a:p>
        </p:txBody>
      </p:sp>
      <p:pic>
        <p:nvPicPr>
          <p:cNvPr id="105" name="Google Shape;105;p6"/>
          <p:cNvPicPr preferRelativeResize="0"/>
          <p:nvPr/>
        </p:nvPicPr>
        <p:blipFill rotWithShape="1">
          <a:blip r:embed="rId4">
            <a:alphaModFix/>
          </a:blip>
          <a:srcRect/>
          <a:stretch/>
        </p:blipFill>
        <p:spPr>
          <a:xfrm>
            <a:off x="30442" y="3179445"/>
            <a:ext cx="4193640" cy="36531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FDB66-5DD9-8CCD-BDE7-0CAE6A384FB0}"/>
              </a:ext>
            </a:extLst>
          </p:cNvPr>
          <p:cNvSpPr>
            <a:spLocks noGrp="1"/>
          </p:cNvSpPr>
          <p:nvPr>
            <p:ph type="title"/>
          </p:nvPr>
        </p:nvSpPr>
        <p:spPr/>
        <p:txBody>
          <a:bodyPr/>
          <a:lstStyle/>
          <a:p>
            <a:r>
              <a:rPr lang="fr-FR" dirty="0"/>
              <a:t>An </a:t>
            </a:r>
            <a:r>
              <a:rPr lang="fr-FR" dirty="0" err="1"/>
              <a:t>evaluation</a:t>
            </a:r>
            <a:r>
              <a:rPr lang="fr-FR" dirty="0"/>
              <a:t> of an </a:t>
            </a:r>
            <a:r>
              <a:rPr lang="fr-FR" dirty="0" err="1"/>
              <a:t>abatment</a:t>
            </a:r>
            <a:r>
              <a:rPr lang="fr-FR" dirty="0"/>
              <a:t> </a:t>
            </a:r>
            <a:r>
              <a:rPr lang="fr-FR" dirty="0" err="1"/>
              <a:t>cost</a:t>
            </a:r>
            <a:r>
              <a:rPr lang="fr-FR" dirty="0"/>
              <a:t> </a:t>
            </a:r>
            <a:r>
              <a:rPr lang="fr-FR" dirty="0" err="1"/>
              <a:t>curve</a:t>
            </a:r>
            <a:endParaRPr lang="fr-FR" dirty="0"/>
          </a:p>
        </p:txBody>
      </p:sp>
      <p:sp>
        <p:nvSpPr>
          <p:cNvPr id="3" name="Espace réservé du texte 2">
            <a:extLst>
              <a:ext uri="{FF2B5EF4-FFF2-40B4-BE49-F238E27FC236}">
                <a16:creationId xmlns:a16="http://schemas.microsoft.com/office/drawing/2014/main" id="{7B176862-0950-03BD-4370-51612D5CCA28}"/>
              </a:ext>
            </a:extLst>
          </p:cNvPr>
          <p:cNvSpPr>
            <a:spLocks noGrp="1"/>
          </p:cNvSpPr>
          <p:nvPr>
            <p:ph type="body" idx="1"/>
          </p:nvPr>
        </p:nvSpPr>
        <p:spPr/>
        <p:txBody>
          <a:bodyPr/>
          <a:lstStyle/>
          <a:p>
            <a:endParaRPr lang="fr-FR"/>
          </a:p>
        </p:txBody>
      </p:sp>
      <p:pic>
        <p:nvPicPr>
          <p:cNvPr id="4" name="Google Shape;106;p6">
            <a:extLst>
              <a:ext uri="{FF2B5EF4-FFF2-40B4-BE49-F238E27FC236}">
                <a16:creationId xmlns:a16="http://schemas.microsoft.com/office/drawing/2014/main" id="{7780143E-B3D0-5CEC-D3D5-B1EDEFADF153}"/>
              </a:ext>
            </a:extLst>
          </p:cNvPr>
          <p:cNvPicPr preferRelativeResize="0"/>
          <p:nvPr/>
        </p:nvPicPr>
        <p:blipFill rotWithShape="1">
          <a:blip r:embed="rId2">
            <a:alphaModFix/>
          </a:blip>
          <a:srcRect/>
          <a:stretch/>
        </p:blipFill>
        <p:spPr>
          <a:xfrm>
            <a:off x="2057027" y="759528"/>
            <a:ext cx="6742715" cy="5909560"/>
          </a:xfrm>
          <a:prstGeom prst="rect">
            <a:avLst/>
          </a:prstGeom>
          <a:noFill/>
          <a:ln>
            <a:noFill/>
          </a:ln>
        </p:spPr>
      </p:pic>
    </p:spTree>
    <p:extLst>
      <p:ext uri="{BB962C8B-B14F-4D97-AF65-F5344CB8AC3E}">
        <p14:creationId xmlns:p14="http://schemas.microsoft.com/office/powerpoint/2010/main" val="2295289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528763" y="0"/>
            <a:ext cx="8229600" cy="457200"/>
          </a:xfrm>
          <a:prstGeom prst="rect">
            <a:avLst/>
          </a:prstGeom>
          <a:noFill/>
          <a:ln>
            <a:noFill/>
          </a:ln>
        </p:spPr>
        <p:txBody>
          <a:bodyPr spcFirstLastPara="1" wrap="square" lIns="91425" tIns="45700" rIns="91425" bIns="45700" anchor="ctr" anchorCtr="0">
            <a:noAutofit/>
          </a:bodyPr>
          <a:lstStyle/>
          <a:p>
            <a:r>
              <a:rPr lang="fr-FR"/>
              <a:t>From marginal cost of depollution to marginal abatment curve</a:t>
            </a:r>
          </a:p>
        </p:txBody>
      </p:sp>
      <p:sp>
        <p:nvSpPr>
          <p:cNvPr id="112" name="Google Shape;112;p7"/>
          <p:cNvSpPr txBox="1">
            <a:spLocks noGrp="1"/>
          </p:cNvSpPr>
          <p:nvPr>
            <p:ph type="body" idx="1"/>
          </p:nvPr>
        </p:nvSpPr>
        <p:spPr>
          <a:xfrm>
            <a:off x="5524322" y="620688"/>
            <a:ext cx="6441327" cy="6048400"/>
          </a:xfrm>
          <a:prstGeom prst="rect">
            <a:avLst/>
          </a:prstGeom>
          <a:noFill/>
          <a:ln>
            <a:noFill/>
          </a:ln>
        </p:spPr>
        <p:txBody>
          <a:bodyPr spcFirstLastPara="1" wrap="square" lIns="91425" tIns="45700" rIns="91425" bIns="45700" anchor="t" anchorCtr="0">
            <a:noAutofit/>
          </a:bodyPr>
          <a:lstStyle/>
          <a:p>
            <a:pPr marL="342900" indent="-342900">
              <a:spcBef>
                <a:spcPts val="0"/>
              </a:spcBef>
              <a:buSzPts val="900"/>
            </a:pPr>
            <a:r>
              <a:rPr lang="fr-FR" sz="2000" dirty="0"/>
              <a:t>Marginal </a:t>
            </a:r>
            <a:r>
              <a:rPr lang="fr-FR" sz="2000" dirty="0" err="1"/>
              <a:t>depollution</a:t>
            </a:r>
            <a:r>
              <a:rPr lang="fr-FR" sz="2000" dirty="0"/>
              <a:t> </a:t>
            </a:r>
            <a:r>
              <a:rPr lang="fr-FR" sz="2000" dirty="0" err="1"/>
              <a:t>curve</a:t>
            </a:r>
            <a:r>
              <a:rPr lang="fr-FR" sz="2000" dirty="0"/>
              <a:t> and </a:t>
            </a:r>
            <a:r>
              <a:rPr lang="fr-FR" sz="2000" dirty="0" err="1"/>
              <a:t>cost</a:t>
            </a:r>
            <a:r>
              <a:rPr lang="fr-FR" sz="2000" dirty="0"/>
              <a:t> central to main </a:t>
            </a:r>
            <a:r>
              <a:rPr lang="fr-FR" sz="2000" dirty="0" err="1"/>
              <a:t>stream</a:t>
            </a:r>
            <a:r>
              <a:rPr lang="fr-FR" sz="2000" dirty="0"/>
              <a:t> </a:t>
            </a:r>
            <a:r>
              <a:rPr lang="fr-FR" sz="2000" dirty="0" err="1"/>
              <a:t>analysis</a:t>
            </a:r>
            <a:endParaRPr lang="fr-FR" sz="2800" dirty="0"/>
          </a:p>
          <a:p>
            <a:pPr marL="742950" lvl="1" indent="-285750">
              <a:spcBef>
                <a:spcPts val="200"/>
              </a:spcBef>
              <a:buSzPts val="800"/>
            </a:pPr>
            <a:r>
              <a:rPr lang="fr-FR" dirty="0"/>
              <a:t>Gain to </a:t>
            </a:r>
            <a:r>
              <a:rPr lang="fr-FR" dirty="0" err="1"/>
              <a:t>depollution</a:t>
            </a:r>
            <a:r>
              <a:rPr lang="fr-FR" dirty="0"/>
              <a:t> suppose </a:t>
            </a:r>
            <a:r>
              <a:rPr lang="fr-FR" dirty="0" err="1"/>
              <a:t>you</a:t>
            </a:r>
            <a:r>
              <a:rPr lang="fr-FR" dirty="0"/>
              <a:t> know the impact of pollution on </a:t>
            </a:r>
            <a:r>
              <a:rPr lang="fr-FR" dirty="0" err="1"/>
              <a:t>everything</a:t>
            </a:r>
            <a:endParaRPr lang="fr-FR" sz="2400" dirty="0"/>
          </a:p>
          <a:p>
            <a:pPr marL="1143000" lvl="2" indent="-228600">
              <a:spcBef>
                <a:spcPts val="200"/>
              </a:spcBef>
              <a:buSzPts val="650"/>
            </a:pPr>
            <a:r>
              <a:rPr lang="fr-FR" dirty="0"/>
              <a:t>Air pollution </a:t>
            </a:r>
            <a:r>
              <a:rPr lang="fr-FR" dirty="0" err="1"/>
              <a:t>levels</a:t>
            </a:r>
            <a:r>
              <a:rPr lang="fr-FR" dirty="0"/>
              <a:t> </a:t>
            </a:r>
            <a:r>
              <a:rPr lang="fr-FR" dirty="0" err="1"/>
              <a:t>depress</a:t>
            </a:r>
            <a:r>
              <a:rPr lang="fr-FR" dirty="0"/>
              <a:t> </a:t>
            </a:r>
            <a:r>
              <a:rPr lang="fr-FR" dirty="0" err="1"/>
              <a:t>prices</a:t>
            </a:r>
            <a:r>
              <a:rPr lang="fr-FR" dirty="0"/>
              <a:t> of </a:t>
            </a:r>
            <a:r>
              <a:rPr lang="fr-FR" dirty="0" err="1"/>
              <a:t>residential</a:t>
            </a:r>
            <a:r>
              <a:rPr lang="fr-FR" dirty="0"/>
              <a:t> </a:t>
            </a:r>
            <a:r>
              <a:rPr lang="fr-FR" dirty="0" err="1"/>
              <a:t>housing</a:t>
            </a:r>
            <a:r>
              <a:rPr lang="fr-FR" dirty="0"/>
              <a:t>, but </a:t>
            </a:r>
            <a:r>
              <a:rPr lang="fr-FR" dirty="0" err="1"/>
              <a:t>revealed</a:t>
            </a:r>
            <a:r>
              <a:rPr lang="fr-FR" dirty="0"/>
              <a:t> </a:t>
            </a:r>
            <a:r>
              <a:rPr lang="fr-FR" dirty="0" err="1"/>
              <a:t>prices</a:t>
            </a:r>
            <a:r>
              <a:rPr lang="fr-FR" dirty="0"/>
              <a:t> </a:t>
            </a:r>
            <a:r>
              <a:rPr lang="fr-FR" dirty="0" err="1"/>
              <a:t>may</a:t>
            </a:r>
            <a:r>
              <a:rPr lang="fr-FR" dirty="0"/>
              <a:t> not </a:t>
            </a:r>
            <a:r>
              <a:rPr lang="fr-FR" dirty="0" err="1"/>
              <a:t>contain</a:t>
            </a:r>
            <a:r>
              <a:rPr lang="fr-FR" dirty="0"/>
              <a:t> all the information : </a:t>
            </a:r>
            <a:r>
              <a:rPr lang="fr-FR" dirty="0" err="1"/>
              <a:t>so</a:t>
            </a:r>
            <a:r>
              <a:rPr lang="fr-FR" dirty="0"/>
              <a:t> </a:t>
            </a:r>
            <a:r>
              <a:rPr lang="fr-FR" dirty="0" err="1"/>
              <a:t>only</a:t>
            </a:r>
            <a:r>
              <a:rPr lang="fr-FR" dirty="0"/>
              <a:t> direct observable impact of pollution on </a:t>
            </a:r>
            <a:r>
              <a:rPr lang="fr-FR" dirty="0" err="1"/>
              <a:t>breathing</a:t>
            </a:r>
            <a:r>
              <a:rPr lang="fr-FR" dirty="0"/>
              <a:t>, no </a:t>
            </a:r>
            <a:r>
              <a:rPr lang="fr-FR" dirty="0" err="1"/>
              <a:t>evaluation</a:t>
            </a:r>
            <a:r>
              <a:rPr lang="fr-FR" dirty="0"/>
              <a:t> of the </a:t>
            </a:r>
            <a:r>
              <a:rPr lang="fr-FR" dirty="0" err="1"/>
              <a:t>increased</a:t>
            </a:r>
            <a:r>
              <a:rPr lang="fr-FR" dirty="0"/>
              <a:t> </a:t>
            </a:r>
            <a:r>
              <a:rPr lang="fr-FR" dirty="0" err="1"/>
              <a:t>risk</a:t>
            </a:r>
            <a:r>
              <a:rPr lang="fr-FR" dirty="0"/>
              <a:t> of cancer =&gt; optimal pollution </a:t>
            </a:r>
            <a:r>
              <a:rPr lang="fr-FR" dirty="0" err="1"/>
              <a:t>is</a:t>
            </a:r>
            <a:r>
              <a:rPr lang="fr-FR" dirty="0"/>
              <a:t> non optimal and </a:t>
            </a:r>
            <a:r>
              <a:rPr lang="fr-FR" dirty="0" err="1"/>
              <a:t>defined</a:t>
            </a:r>
            <a:r>
              <a:rPr lang="fr-FR" dirty="0"/>
              <a:t> by </a:t>
            </a:r>
            <a:r>
              <a:rPr lang="fr-FR" dirty="0" err="1"/>
              <a:t>limited</a:t>
            </a:r>
            <a:r>
              <a:rPr lang="fr-FR" dirty="0"/>
              <a:t> information</a:t>
            </a:r>
            <a:endParaRPr lang="fr-FR" sz="2400" dirty="0"/>
          </a:p>
          <a:p>
            <a:pPr marL="742950" lvl="1" indent="-285750">
              <a:spcBef>
                <a:spcPts val="200"/>
              </a:spcBef>
              <a:buSzPts val="800"/>
            </a:pPr>
            <a:r>
              <a:rPr lang="fr-FR" dirty="0" err="1"/>
              <a:t>Development</a:t>
            </a:r>
            <a:r>
              <a:rPr lang="fr-FR" dirty="0"/>
              <a:t> </a:t>
            </a:r>
            <a:r>
              <a:rPr lang="fr-FR" dirty="0" err="1"/>
              <a:t>may</a:t>
            </a:r>
            <a:r>
              <a:rPr lang="fr-FR" dirty="0"/>
              <a:t> </a:t>
            </a:r>
            <a:r>
              <a:rPr lang="fr-FR" dirty="0" err="1"/>
              <a:t>increase</a:t>
            </a:r>
            <a:r>
              <a:rPr lang="fr-FR" dirty="0"/>
              <a:t> </a:t>
            </a:r>
            <a:r>
              <a:rPr lang="fr-FR" dirty="0" err="1"/>
              <a:t>awareness</a:t>
            </a:r>
            <a:r>
              <a:rPr lang="fr-FR" dirty="0"/>
              <a:t> of pollution impact and </a:t>
            </a:r>
            <a:r>
              <a:rPr lang="fr-FR" dirty="0" err="1"/>
              <a:t>may</a:t>
            </a:r>
            <a:r>
              <a:rPr lang="fr-FR" dirty="0"/>
              <a:t> shift the gain </a:t>
            </a:r>
            <a:r>
              <a:rPr lang="fr-FR" dirty="0" err="1"/>
              <a:t>curve</a:t>
            </a:r>
            <a:r>
              <a:rPr lang="fr-FR" dirty="0"/>
              <a:t> </a:t>
            </a:r>
            <a:r>
              <a:rPr lang="fr-FR" dirty="0" err="1"/>
              <a:t>upward</a:t>
            </a:r>
            <a:endParaRPr lang="fr-FR" sz="2400" dirty="0"/>
          </a:p>
          <a:p>
            <a:pPr marL="742950" lvl="1" indent="-285750">
              <a:spcBef>
                <a:spcPts val="200"/>
              </a:spcBef>
              <a:buSzPts val="800"/>
            </a:pPr>
            <a:r>
              <a:rPr lang="fr-FR" dirty="0" err="1"/>
              <a:t>Development</a:t>
            </a:r>
            <a:r>
              <a:rPr lang="fr-FR" dirty="0"/>
              <a:t> has an </a:t>
            </a:r>
            <a:r>
              <a:rPr lang="fr-FR" dirty="0" err="1"/>
              <a:t>ambiguous</a:t>
            </a:r>
            <a:r>
              <a:rPr lang="fr-FR" dirty="0"/>
              <a:t> </a:t>
            </a:r>
            <a:r>
              <a:rPr lang="fr-FR" dirty="0" err="1"/>
              <a:t>effect</a:t>
            </a:r>
            <a:r>
              <a:rPr lang="fr-FR" dirty="0"/>
              <a:t> on the </a:t>
            </a:r>
            <a:r>
              <a:rPr lang="fr-FR" dirty="0" err="1"/>
              <a:t>red</a:t>
            </a:r>
            <a:r>
              <a:rPr lang="fr-FR" dirty="0"/>
              <a:t> </a:t>
            </a:r>
            <a:r>
              <a:rPr lang="fr-FR" dirty="0" err="1"/>
              <a:t>curve</a:t>
            </a:r>
            <a:r>
              <a:rPr lang="fr-FR" dirty="0"/>
              <a:t> (</a:t>
            </a:r>
            <a:r>
              <a:rPr lang="fr-FR" dirty="0" err="1"/>
              <a:t>downward</a:t>
            </a:r>
            <a:r>
              <a:rPr lang="fr-FR" dirty="0"/>
              <a:t> </a:t>
            </a:r>
            <a:r>
              <a:rPr lang="fr-FR" dirty="0" err="1"/>
              <a:t>with</a:t>
            </a:r>
            <a:r>
              <a:rPr lang="fr-FR" dirty="0"/>
              <a:t> </a:t>
            </a:r>
            <a:r>
              <a:rPr lang="fr-FR" dirty="0" err="1"/>
              <a:t>technical</a:t>
            </a:r>
            <a:r>
              <a:rPr lang="fr-FR" dirty="0"/>
              <a:t> </a:t>
            </a:r>
            <a:r>
              <a:rPr lang="fr-FR" dirty="0" err="1"/>
              <a:t>progress</a:t>
            </a:r>
            <a:r>
              <a:rPr lang="fr-FR" dirty="0"/>
              <a:t>, </a:t>
            </a:r>
            <a:r>
              <a:rPr lang="fr-FR" dirty="0" err="1"/>
              <a:t>toward</a:t>
            </a:r>
            <a:r>
              <a:rPr lang="fr-FR" dirty="0"/>
              <a:t> the right for </a:t>
            </a:r>
            <a:r>
              <a:rPr lang="fr-FR" dirty="0" err="1"/>
              <a:t>increased</a:t>
            </a:r>
            <a:r>
              <a:rPr lang="fr-FR" dirty="0"/>
              <a:t> production)</a:t>
            </a:r>
            <a:endParaRPr lang="fr-FR" sz="2400" dirty="0"/>
          </a:p>
        </p:txBody>
      </p:sp>
      <p:grpSp>
        <p:nvGrpSpPr>
          <p:cNvPr id="5" name="Groupe 4">
            <a:extLst>
              <a:ext uri="{FF2B5EF4-FFF2-40B4-BE49-F238E27FC236}">
                <a16:creationId xmlns:a16="http://schemas.microsoft.com/office/drawing/2014/main" id="{FC341981-D027-312C-0EA8-A0F38B89B3B1}"/>
              </a:ext>
            </a:extLst>
          </p:cNvPr>
          <p:cNvGrpSpPr/>
          <p:nvPr/>
        </p:nvGrpSpPr>
        <p:grpSpPr>
          <a:xfrm>
            <a:off x="-85464" y="1222944"/>
            <a:ext cx="7490327" cy="2129253"/>
            <a:chOff x="1153053" y="548681"/>
            <a:chExt cx="7490327" cy="2129253"/>
          </a:xfrm>
        </p:grpSpPr>
        <p:grpSp>
          <p:nvGrpSpPr>
            <p:cNvPr id="113" name="Google Shape;113;p7"/>
            <p:cNvGrpSpPr/>
            <p:nvPr/>
          </p:nvGrpSpPr>
          <p:grpSpPr>
            <a:xfrm>
              <a:off x="1153053" y="548681"/>
              <a:ext cx="7490327" cy="2129253"/>
              <a:chOff x="-246329" y="1673316"/>
              <a:chExt cx="7490327" cy="2129253"/>
            </a:xfrm>
          </p:grpSpPr>
          <p:cxnSp>
            <p:nvCxnSpPr>
              <p:cNvPr id="114" name="Google Shape;114;p7"/>
              <p:cNvCxnSpPr/>
              <p:nvPr/>
            </p:nvCxnSpPr>
            <p:spPr>
              <a:xfrm>
                <a:off x="755576" y="3582988"/>
                <a:ext cx="2952328" cy="0"/>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115" name="Google Shape;115;p7"/>
              <p:cNvCxnSpPr/>
              <p:nvPr/>
            </p:nvCxnSpPr>
            <p:spPr>
              <a:xfrm rot="10800000" flipH="1">
                <a:off x="755576" y="1988840"/>
                <a:ext cx="7491" cy="1594148"/>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116" name="Google Shape;116;p7"/>
              <p:cNvSpPr/>
              <p:nvPr/>
            </p:nvSpPr>
            <p:spPr>
              <a:xfrm>
                <a:off x="885676" y="2187858"/>
                <a:ext cx="2580428" cy="1283032"/>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17" name="Google Shape;117;p7"/>
              <p:cNvSpPr/>
              <p:nvPr/>
            </p:nvSpPr>
            <p:spPr>
              <a:xfrm>
                <a:off x="921805" y="2075760"/>
                <a:ext cx="2235733" cy="1297394"/>
              </a:xfrm>
              <a:custGeom>
                <a:avLst/>
                <a:gdLst/>
                <a:ahLst/>
                <a:cxnLst/>
                <a:rect l="l" t="t" r="r" b="b"/>
                <a:pathLst>
                  <a:path w="2235733" h="1297394" extrusionOk="0">
                    <a:moveTo>
                      <a:pt x="0" y="1297394"/>
                    </a:moveTo>
                    <a:cubicBezTo>
                      <a:pt x="1233563" y="1190475"/>
                      <a:pt x="2002744" y="959083"/>
                      <a:pt x="2235733" y="0"/>
                    </a:cubicBezTo>
                  </a:path>
                </a:pathLst>
              </a:custGeom>
              <a:noFill/>
              <a:ln w="127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18" name="Google Shape;118;p7"/>
              <p:cNvSpPr/>
              <p:nvPr/>
            </p:nvSpPr>
            <p:spPr>
              <a:xfrm>
                <a:off x="-246329" y="1673316"/>
                <a:ext cx="4572000"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Cost of depollution</a:t>
                </a:r>
                <a:endParaRPr/>
              </a:p>
              <a:p>
                <a:pPr marL="457200" lvl="1">
                  <a:buSzPts val="800"/>
                </a:pPr>
                <a:r>
                  <a:rPr lang="fr-FR" sz="800">
                    <a:solidFill>
                      <a:schemeClr val="dk1"/>
                    </a:solidFill>
                  </a:rPr>
                  <a:t>Gain to depollution</a:t>
                </a:r>
                <a:endParaRPr/>
              </a:p>
            </p:txBody>
          </p:sp>
          <p:sp>
            <p:nvSpPr>
              <p:cNvPr id="119" name="Google Shape;119;p7"/>
              <p:cNvSpPr/>
              <p:nvPr/>
            </p:nvSpPr>
            <p:spPr>
              <a:xfrm>
                <a:off x="2572544" y="3587125"/>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Level of pollution</a:t>
                </a:r>
                <a:endParaRPr/>
              </a:p>
            </p:txBody>
          </p:sp>
          <p:sp>
            <p:nvSpPr>
              <p:cNvPr id="120" name="Google Shape;120;p7"/>
              <p:cNvSpPr/>
              <p:nvPr/>
            </p:nvSpPr>
            <p:spPr>
              <a:xfrm>
                <a:off x="562908" y="2114407"/>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cost of depollution</a:t>
                </a:r>
                <a:endParaRPr/>
              </a:p>
            </p:txBody>
          </p:sp>
          <p:sp>
            <p:nvSpPr>
              <p:cNvPr id="121" name="Google Shape;121;p7"/>
              <p:cNvSpPr/>
              <p:nvPr/>
            </p:nvSpPr>
            <p:spPr>
              <a:xfrm>
                <a:off x="2671998" y="2153054"/>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gain to depollution</a:t>
                </a:r>
                <a:endParaRPr/>
              </a:p>
            </p:txBody>
          </p:sp>
          <p:sp>
            <p:nvSpPr>
              <p:cNvPr id="122" name="Google Shape;122;p7"/>
              <p:cNvSpPr/>
              <p:nvPr/>
            </p:nvSpPr>
            <p:spPr>
              <a:xfrm>
                <a:off x="1813220" y="2059170"/>
                <a:ext cx="1793821" cy="1283025"/>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grpSp>
        <p:grpSp>
          <p:nvGrpSpPr>
            <p:cNvPr id="4" name="Groupe 3">
              <a:extLst>
                <a:ext uri="{FF2B5EF4-FFF2-40B4-BE49-F238E27FC236}">
                  <a16:creationId xmlns:a16="http://schemas.microsoft.com/office/drawing/2014/main" id="{B59C7135-0AF1-2D46-D5A4-06103CB65957}"/>
                </a:ext>
              </a:extLst>
            </p:cNvPr>
            <p:cNvGrpSpPr/>
            <p:nvPr/>
          </p:nvGrpSpPr>
          <p:grpSpPr>
            <a:xfrm>
              <a:off x="2283835" y="685692"/>
              <a:ext cx="4102000" cy="1766354"/>
              <a:chOff x="2283835" y="685692"/>
              <a:chExt cx="4102000" cy="1766354"/>
            </a:xfrm>
          </p:grpSpPr>
          <p:sp>
            <p:nvSpPr>
              <p:cNvPr id="123" name="Google Shape;123;p7"/>
              <p:cNvSpPr/>
              <p:nvPr/>
            </p:nvSpPr>
            <p:spPr>
              <a:xfrm>
                <a:off x="2285058" y="685692"/>
                <a:ext cx="1987729" cy="1297394"/>
              </a:xfrm>
              <a:custGeom>
                <a:avLst/>
                <a:gdLst/>
                <a:ahLst/>
                <a:cxnLst/>
                <a:rect l="l" t="t" r="r" b="b"/>
                <a:pathLst>
                  <a:path w="2235733" h="1297394" extrusionOk="0">
                    <a:moveTo>
                      <a:pt x="0" y="1297394"/>
                    </a:moveTo>
                    <a:cubicBezTo>
                      <a:pt x="1233563" y="1190475"/>
                      <a:pt x="2002744" y="959083"/>
                      <a:pt x="2235733" y="0"/>
                    </a:cubicBezTo>
                  </a:path>
                </a:pathLst>
              </a:custGeom>
              <a:noFill/>
              <a:ln w="12700" cap="flat" cmpd="sng">
                <a:solidFill>
                  <a:schemeClr val="accent6"/>
                </a:solidFill>
                <a:prstDash val="dash"/>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24" name="Google Shape;124;p7"/>
              <p:cNvSpPr/>
              <p:nvPr/>
            </p:nvSpPr>
            <p:spPr>
              <a:xfrm>
                <a:off x="2283835" y="1511416"/>
                <a:ext cx="2464289" cy="940630"/>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cxnSp>
            <p:nvCxnSpPr>
              <p:cNvPr id="125" name="Google Shape;125;p7"/>
              <p:cNvCxnSpPr/>
              <p:nvPr/>
            </p:nvCxnSpPr>
            <p:spPr>
              <a:xfrm flipH="1">
                <a:off x="4223792" y="2046977"/>
                <a:ext cx="48994" cy="252025"/>
              </a:xfrm>
              <a:prstGeom prst="straightConnector1">
                <a:avLst/>
              </a:prstGeom>
              <a:solidFill>
                <a:schemeClr val="lt1"/>
              </a:solidFill>
              <a:ln>
                <a:noFill/>
              </a:ln>
            </p:spPr>
          </p:cxnSp>
          <p:sp>
            <p:nvSpPr>
              <p:cNvPr id="126" name="Google Shape;126;p7"/>
              <p:cNvSpPr/>
              <p:nvPr/>
            </p:nvSpPr>
            <p:spPr>
              <a:xfrm>
                <a:off x="3971925" y="1992590"/>
                <a:ext cx="216024" cy="172794"/>
              </a:xfrm>
              <a:prstGeom prst="downArrow">
                <a:avLst>
                  <a:gd name="adj1" fmla="val 50000"/>
                  <a:gd name="adj2" fmla="val 50000"/>
                </a:avLst>
              </a:prstGeom>
              <a:solidFill>
                <a:schemeClr val="accent2"/>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27" name="Google Shape;127;p7"/>
              <p:cNvSpPr txBox="1"/>
              <p:nvPr/>
            </p:nvSpPr>
            <p:spPr>
              <a:xfrm>
                <a:off x="3316092" y="2171691"/>
                <a:ext cx="821059" cy="200055"/>
              </a:xfrm>
              <a:prstGeom prst="rect">
                <a:avLst/>
              </a:prstGeom>
              <a:noFill/>
              <a:ln>
                <a:noFill/>
              </a:ln>
            </p:spPr>
            <p:txBody>
              <a:bodyPr spcFirstLastPara="1" wrap="square" lIns="91425" tIns="45700" rIns="91425" bIns="45700" anchor="t" anchorCtr="0">
                <a:spAutoFit/>
              </a:bodyPr>
              <a:lstStyle/>
              <a:p>
                <a:pPr>
                  <a:buSzPts val="700"/>
                </a:pPr>
                <a:r>
                  <a:rPr lang="fr-FR" sz="700">
                    <a:solidFill>
                      <a:srgbClr val="FF0000"/>
                    </a:solidFill>
                  </a:rPr>
                  <a:t>New techniques</a:t>
                </a:r>
                <a:endParaRPr/>
              </a:p>
            </p:txBody>
          </p:sp>
          <p:sp>
            <p:nvSpPr>
              <p:cNvPr id="128" name="Google Shape;128;p7"/>
              <p:cNvSpPr/>
              <p:nvPr/>
            </p:nvSpPr>
            <p:spPr>
              <a:xfrm rot="-5400000">
                <a:off x="4622297" y="1992590"/>
                <a:ext cx="216024" cy="172794"/>
              </a:xfrm>
              <a:prstGeom prst="downArrow">
                <a:avLst>
                  <a:gd name="adj1" fmla="val 50000"/>
                  <a:gd name="adj2" fmla="val 50000"/>
                </a:avLst>
              </a:prstGeom>
              <a:solidFill>
                <a:schemeClr val="accent2"/>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29" name="Google Shape;129;p7"/>
              <p:cNvSpPr txBox="1"/>
              <p:nvPr/>
            </p:nvSpPr>
            <p:spPr>
              <a:xfrm>
                <a:off x="4602400" y="1703421"/>
                <a:ext cx="1701107" cy="200055"/>
              </a:xfrm>
              <a:prstGeom prst="rect">
                <a:avLst/>
              </a:prstGeom>
              <a:noFill/>
              <a:ln>
                <a:noFill/>
              </a:ln>
            </p:spPr>
            <p:txBody>
              <a:bodyPr spcFirstLastPara="1" wrap="square" lIns="91425" tIns="45700" rIns="91425" bIns="45700" anchor="t" anchorCtr="0">
                <a:spAutoFit/>
              </a:bodyPr>
              <a:lstStyle/>
              <a:p>
                <a:pPr>
                  <a:buSzPts val="700"/>
                </a:pPr>
                <a:r>
                  <a:rPr lang="fr-FR" sz="700">
                    <a:solidFill>
                      <a:srgbClr val="FF0000"/>
                    </a:solidFill>
                  </a:rPr>
                  <a:t>Increased production and externalities</a:t>
                </a:r>
                <a:endParaRPr sz="700">
                  <a:solidFill>
                    <a:srgbClr val="FF0000"/>
                  </a:solidFill>
                </a:endParaRPr>
              </a:p>
            </p:txBody>
          </p:sp>
          <p:sp>
            <p:nvSpPr>
              <p:cNvPr id="130" name="Google Shape;130;p7"/>
              <p:cNvSpPr/>
              <p:nvPr/>
            </p:nvSpPr>
            <p:spPr>
              <a:xfrm rot="10800000">
                <a:off x="4060070" y="1254611"/>
                <a:ext cx="216024" cy="172794"/>
              </a:xfrm>
              <a:prstGeom prst="downArrow">
                <a:avLst>
                  <a:gd name="adj1" fmla="val 50000"/>
                  <a:gd name="adj2" fmla="val 50000"/>
                </a:avLst>
              </a:prstGeom>
              <a:solidFill>
                <a:srgbClr val="A8D08C"/>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31" name="Google Shape;131;p7"/>
              <p:cNvSpPr txBox="1"/>
              <p:nvPr/>
            </p:nvSpPr>
            <p:spPr>
              <a:xfrm>
                <a:off x="4439468" y="1284746"/>
                <a:ext cx="1946367" cy="200055"/>
              </a:xfrm>
              <a:prstGeom prst="rect">
                <a:avLst/>
              </a:prstGeom>
              <a:noFill/>
              <a:ln>
                <a:noFill/>
              </a:ln>
            </p:spPr>
            <p:txBody>
              <a:bodyPr spcFirstLastPara="1" wrap="square" lIns="91425" tIns="45700" rIns="91425" bIns="45700" anchor="t" anchorCtr="0">
                <a:spAutoFit/>
              </a:bodyPr>
              <a:lstStyle/>
              <a:p>
                <a:pPr>
                  <a:buSzPts val="700"/>
                </a:pPr>
                <a:r>
                  <a:rPr lang="fr-FR" sz="700">
                    <a:solidFill>
                      <a:schemeClr val="accent6"/>
                    </a:solidFill>
                  </a:rPr>
                  <a:t>Increased information, increased awareness</a:t>
                </a:r>
                <a:endParaRPr sz="700">
                  <a:solidFill>
                    <a:schemeClr val="accent6"/>
                  </a:solidFill>
                </a:endParaRPr>
              </a:p>
            </p:txBody>
          </p:sp>
        </p:grpSp>
      </p:grpSp>
      <p:grpSp>
        <p:nvGrpSpPr>
          <p:cNvPr id="132" name="Google Shape;132;p7"/>
          <p:cNvGrpSpPr/>
          <p:nvPr/>
        </p:nvGrpSpPr>
        <p:grpSpPr>
          <a:xfrm>
            <a:off x="1289271" y="3985294"/>
            <a:ext cx="7281234" cy="2033859"/>
            <a:chOff x="-136690" y="1768710"/>
            <a:chExt cx="7281234" cy="2033859"/>
          </a:xfrm>
        </p:grpSpPr>
        <p:cxnSp>
          <p:nvCxnSpPr>
            <p:cNvPr id="133" name="Google Shape;133;p7"/>
            <p:cNvCxnSpPr/>
            <p:nvPr/>
          </p:nvCxnSpPr>
          <p:spPr>
            <a:xfrm>
              <a:off x="755576" y="3582988"/>
              <a:ext cx="2952328" cy="0"/>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134" name="Google Shape;134;p7"/>
            <p:cNvCxnSpPr/>
            <p:nvPr/>
          </p:nvCxnSpPr>
          <p:spPr>
            <a:xfrm rot="10800000" flipH="1">
              <a:off x="755576" y="1988840"/>
              <a:ext cx="7491" cy="1594148"/>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135" name="Google Shape;135;p7"/>
            <p:cNvSpPr/>
            <p:nvPr/>
          </p:nvSpPr>
          <p:spPr>
            <a:xfrm>
              <a:off x="885676" y="2233641"/>
              <a:ext cx="2580428" cy="1283032"/>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36" name="Google Shape;136;p7"/>
            <p:cNvSpPr/>
            <p:nvPr/>
          </p:nvSpPr>
          <p:spPr>
            <a:xfrm>
              <a:off x="-136690" y="1768710"/>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Cost of depollution</a:t>
              </a:r>
              <a:endParaRPr/>
            </a:p>
          </p:txBody>
        </p:sp>
        <p:sp>
          <p:nvSpPr>
            <p:cNvPr id="137" name="Google Shape;137;p7"/>
            <p:cNvSpPr/>
            <p:nvPr/>
          </p:nvSpPr>
          <p:spPr>
            <a:xfrm>
              <a:off x="2572544" y="3587125"/>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Level of pollution</a:t>
              </a:r>
              <a:endParaRPr/>
            </a:p>
          </p:txBody>
        </p:sp>
        <p:sp>
          <p:nvSpPr>
            <p:cNvPr id="138" name="Google Shape;138;p7"/>
            <p:cNvSpPr/>
            <p:nvPr/>
          </p:nvSpPr>
          <p:spPr>
            <a:xfrm>
              <a:off x="562908" y="2114407"/>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cost of depollution</a:t>
              </a:r>
              <a:endParaRPr/>
            </a:p>
          </p:txBody>
        </p:sp>
      </p:grpSp>
      <p:grpSp>
        <p:nvGrpSpPr>
          <p:cNvPr id="139" name="Google Shape;139;p7"/>
          <p:cNvGrpSpPr/>
          <p:nvPr/>
        </p:nvGrpSpPr>
        <p:grpSpPr>
          <a:xfrm>
            <a:off x="4060071" y="3972237"/>
            <a:ext cx="8113229" cy="2481937"/>
            <a:chOff x="-968685" y="1768710"/>
            <a:chExt cx="8113229" cy="2481937"/>
          </a:xfrm>
        </p:grpSpPr>
        <p:cxnSp>
          <p:nvCxnSpPr>
            <p:cNvPr id="140" name="Google Shape;140;p7"/>
            <p:cNvCxnSpPr/>
            <p:nvPr/>
          </p:nvCxnSpPr>
          <p:spPr>
            <a:xfrm>
              <a:off x="755576" y="3582988"/>
              <a:ext cx="2952328" cy="0"/>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141" name="Google Shape;141;p7"/>
            <p:cNvCxnSpPr/>
            <p:nvPr/>
          </p:nvCxnSpPr>
          <p:spPr>
            <a:xfrm rot="10800000" flipH="1">
              <a:off x="755576" y="1988840"/>
              <a:ext cx="7491" cy="1594148"/>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142" name="Google Shape;142;p7"/>
            <p:cNvSpPr/>
            <p:nvPr/>
          </p:nvSpPr>
          <p:spPr>
            <a:xfrm flipH="1">
              <a:off x="885901" y="2202989"/>
              <a:ext cx="2687827" cy="1283032"/>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43" name="Google Shape;143;p7"/>
            <p:cNvSpPr/>
            <p:nvPr/>
          </p:nvSpPr>
          <p:spPr>
            <a:xfrm>
              <a:off x="-136690" y="1768710"/>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Cost of depollution</a:t>
              </a:r>
              <a:endParaRPr/>
            </a:p>
          </p:txBody>
        </p:sp>
        <p:sp>
          <p:nvSpPr>
            <p:cNvPr id="144" name="Google Shape;144;p7"/>
            <p:cNvSpPr/>
            <p:nvPr/>
          </p:nvSpPr>
          <p:spPr>
            <a:xfrm>
              <a:off x="2572544" y="3587125"/>
              <a:ext cx="4572000"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Level of depollution</a:t>
              </a:r>
              <a:endParaRPr sz="800">
                <a:solidFill>
                  <a:schemeClr val="dk1"/>
                </a:solidFill>
              </a:endParaRPr>
            </a:p>
            <a:p>
              <a:pPr marL="457200" lvl="1">
                <a:buSzPts val="800"/>
              </a:pPr>
              <a:r>
                <a:rPr lang="fr-FR" sz="800">
                  <a:solidFill>
                    <a:schemeClr val="dk1"/>
                  </a:solidFill>
                </a:rPr>
                <a:t>Or abatement</a:t>
              </a:r>
              <a:endParaRPr sz="800">
                <a:solidFill>
                  <a:schemeClr val="dk1"/>
                </a:solidFill>
              </a:endParaRPr>
            </a:p>
          </p:txBody>
        </p:sp>
        <p:sp>
          <p:nvSpPr>
            <p:cNvPr id="145" name="Google Shape;145;p7"/>
            <p:cNvSpPr/>
            <p:nvPr/>
          </p:nvSpPr>
          <p:spPr>
            <a:xfrm>
              <a:off x="1721158" y="2106022"/>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cost of abatement</a:t>
              </a:r>
              <a:endParaRPr/>
            </a:p>
          </p:txBody>
        </p:sp>
        <p:sp>
          <p:nvSpPr>
            <p:cNvPr id="146" name="Google Shape;146;p7"/>
            <p:cNvSpPr/>
            <p:nvPr/>
          </p:nvSpPr>
          <p:spPr>
            <a:xfrm>
              <a:off x="-968685" y="4035203"/>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b="1" i="1">
                  <a:solidFill>
                    <a:schemeClr val="dk1"/>
                  </a:solidFill>
                </a:rPr>
                <a:t>The only difference is reverse order for the x-axis</a:t>
              </a:r>
              <a:endParaRPr/>
            </a:p>
          </p:txBody>
        </p:sp>
        <p:sp>
          <p:nvSpPr>
            <p:cNvPr id="147" name="Google Shape;147;p7"/>
            <p:cNvSpPr/>
            <p:nvPr/>
          </p:nvSpPr>
          <p:spPr>
            <a:xfrm>
              <a:off x="1076429" y="2438248"/>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gain to abatement</a:t>
              </a:r>
              <a:endParaRPr/>
            </a:p>
          </p:txBody>
        </p:sp>
        <p:sp>
          <p:nvSpPr>
            <p:cNvPr id="148" name="Google Shape;148;p7"/>
            <p:cNvSpPr/>
            <p:nvPr/>
          </p:nvSpPr>
          <p:spPr>
            <a:xfrm>
              <a:off x="221285" y="3597876"/>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Initial level of pollution</a:t>
              </a:r>
              <a:endParaRPr/>
            </a:p>
          </p:txBody>
        </p:sp>
      </p:grpSp>
      <p:sp>
        <p:nvSpPr>
          <p:cNvPr id="149" name="Google Shape;149;p7"/>
          <p:cNvSpPr/>
          <p:nvPr/>
        </p:nvSpPr>
        <p:spPr>
          <a:xfrm flipH="1">
            <a:off x="6385834" y="4296462"/>
            <a:ext cx="2038059" cy="1297394"/>
          </a:xfrm>
          <a:custGeom>
            <a:avLst/>
            <a:gdLst/>
            <a:ahLst/>
            <a:cxnLst/>
            <a:rect l="l" t="t" r="r" b="b"/>
            <a:pathLst>
              <a:path w="2235733" h="1297394" extrusionOk="0">
                <a:moveTo>
                  <a:pt x="0" y="1297394"/>
                </a:moveTo>
                <a:cubicBezTo>
                  <a:pt x="1233563" y="1190475"/>
                  <a:pt x="2002744" y="959083"/>
                  <a:pt x="2235733" y="0"/>
                </a:cubicBezTo>
              </a:path>
            </a:pathLst>
          </a:custGeom>
          <a:noFill/>
          <a:ln w="12700" cap="flat" cmpd="sng">
            <a:solidFill>
              <a:schemeClr val="accent6"/>
            </a:solidFill>
            <a:prstDash val="dash"/>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Why a market, why trade emission rights (or rights to pollute) ?</a:t>
            </a:r>
          </a:p>
        </p:txBody>
      </p:sp>
      <p:sp>
        <p:nvSpPr>
          <p:cNvPr id="155" name="Google Shape;155;p8"/>
          <p:cNvSpPr txBox="1">
            <a:spLocks noGrp="1"/>
          </p:cNvSpPr>
          <p:nvPr>
            <p:ph type="body" idx="1"/>
          </p:nvPr>
        </p:nvSpPr>
        <p:spPr>
          <a:xfrm>
            <a:off x="334434" y="620688"/>
            <a:ext cx="11523133" cy="6048400"/>
          </a:xfrm>
          <a:noFill/>
          <a:ln>
            <a:noFill/>
          </a:ln>
        </p:spPr>
        <p:txBody>
          <a:bodyPr spcFirstLastPara="1" wrap="square" lIns="91425" tIns="45700" rIns="91425" bIns="45700" anchor="t" anchorCtr="0">
            <a:noAutofit/>
          </a:bodyPr>
          <a:lstStyle/>
          <a:p>
            <a:r>
              <a:rPr lang="fr-FR" dirty="0"/>
              <a:t>2 arguments and a bonus</a:t>
            </a:r>
          </a:p>
          <a:p>
            <a:pPr lvl="1"/>
            <a:r>
              <a:rPr lang="fr-FR" dirty="0"/>
              <a:t>Price versus </a:t>
            </a:r>
            <a:r>
              <a:rPr lang="fr-FR" dirty="0" err="1"/>
              <a:t>quantity</a:t>
            </a:r>
            <a:r>
              <a:rPr lang="fr-FR" dirty="0"/>
              <a:t>: </a:t>
            </a:r>
            <a:br>
              <a:rPr lang="fr-FR" dirty="0"/>
            </a:br>
            <a:r>
              <a:rPr lang="fr-FR" dirty="0" err="1"/>
              <a:t>Sometimes</a:t>
            </a:r>
            <a:r>
              <a:rPr lang="fr-FR" dirty="0"/>
              <a:t> </a:t>
            </a:r>
            <a:r>
              <a:rPr lang="fr-FR" dirty="0" err="1"/>
              <a:t>you</a:t>
            </a:r>
            <a:r>
              <a:rPr lang="fr-FR" dirty="0"/>
              <a:t> know </a:t>
            </a:r>
            <a:r>
              <a:rPr lang="fr-FR" dirty="0" err="1"/>
              <a:t>better</a:t>
            </a:r>
            <a:r>
              <a:rPr lang="fr-FR" dirty="0"/>
              <a:t> the </a:t>
            </a:r>
            <a:r>
              <a:rPr lang="fr-FR" dirty="0" err="1"/>
              <a:t>quantity</a:t>
            </a:r>
            <a:r>
              <a:rPr lang="fr-FR" dirty="0"/>
              <a:t> </a:t>
            </a:r>
            <a:r>
              <a:rPr lang="fr-FR" dirty="0" err="1"/>
              <a:t>target</a:t>
            </a:r>
            <a:r>
              <a:rPr lang="fr-FR" dirty="0"/>
              <a:t>, </a:t>
            </a:r>
            <a:r>
              <a:rPr lang="fr-FR" dirty="0" err="1"/>
              <a:t>sometimes</a:t>
            </a:r>
            <a:r>
              <a:rPr lang="fr-FR" dirty="0"/>
              <a:t> </a:t>
            </a:r>
            <a:r>
              <a:rPr lang="fr-FR" dirty="0" err="1"/>
              <a:t>you</a:t>
            </a:r>
            <a:r>
              <a:rPr lang="fr-FR" dirty="0"/>
              <a:t> have </a:t>
            </a:r>
            <a:r>
              <a:rPr lang="fr-FR" dirty="0" err="1"/>
              <a:t>better</a:t>
            </a:r>
            <a:r>
              <a:rPr lang="fr-FR" dirty="0"/>
              <a:t> information on the </a:t>
            </a:r>
            <a:r>
              <a:rPr lang="fr-FR" dirty="0" err="1"/>
              <a:t>cost</a:t>
            </a:r>
            <a:r>
              <a:rPr lang="fr-FR" dirty="0"/>
              <a:t> structure. </a:t>
            </a:r>
            <a:r>
              <a:rPr lang="fr-FR" dirty="0" err="1"/>
              <a:t>Climate</a:t>
            </a:r>
            <a:r>
              <a:rPr lang="fr-FR" dirty="0"/>
              <a:t> Science </a:t>
            </a:r>
            <a:r>
              <a:rPr lang="fr-FR" dirty="0" err="1"/>
              <a:t>gives</a:t>
            </a:r>
            <a:r>
              <a:rPr lang="fr-FR" dirty="0"/>
              <a:t> a </a:t>
            </a:r>
            <a:r>
              <a:rPr lang="fr-FR" dirty="0" err="1"/>
              <a:t>quantity</a:t>
            </a:r>
            <a:r>
              <a:rPr lang="fr-FR" dirty="0"/>
              <a:t> </a:t>
            </a:r>
            <a:r>
              <a:rPr lang="fr-FR" dirty="0" err="1"/>
              <a:t>target</a:t>
            </a:r>
            <a:r>
              <a:rPr lang="fr-FR" dirty="0"/>
              <a:t> (</a:t>
            </a:r>
            <a:r>
              <a:rPr lang="fr-FR" dirty="0" err="1"/>
              <a:t>carbon</a:t>
            </a:r>
            <a:r>
              <a:rPr lang="fr-FR" dirty="0"/>
              <a:t> budget), </a:t>
            </a:r>
            <a:r>
              <a:rPr lang="fr-FR" dirty="0" err="1"/>
              <a:t>technical</a:t>
            </a:r>
            <a:r>
              <a:rPr lang="fr-FR" dirty="0"/>
              <a:t> </a:t>
            </a:r>
            <a:r>
              <a:rPr lang="fr-FR" dirty="0" err="1"/>
              <a:t>uncertainties</a:t>
            </a:r>
            <a:r>
              <a:rPr lang="fr-FR" dirty="0"/>
              <a:t>, </a:t>
            </a:r>
            <a:r>
              <a:rPr lang="fr-FR" dirty="0" err="1"/>
              <a:t>heterogenous</a:t>
            </a:r>
            <a:r>
              <a:rPr lang="fr-FR" dirty="0"/>
              <a:t> capital stock, </a:t>
            </a:r>
            <a:r>
              <a:rPr lang="fr-FR" dirty="0" err="1"/>
              <a:t>subsitution</a:t>
            </a:r>
            <a:r>
              <a:rPr lang="fr-FR" dirty="0"/>
              <a:t> </a:t>
            </a:r>
            <a:r>
              <a:rPr lang="fr-FR" dirty="0" err="1"/>
              <a:t>effects</a:t>
            </a:r>
            <a:r>
              <a:rPr lang="fr-FR" dirty="0"/>
              <a:t>, consumer </a:t>
            </a:r>
            <a:r>
              <a:rPr lang="fr-FR" dirty="0" err="1"/>
              <a:t>behaviour</a:t>
            </a:r>
            <a:r>
              <a:rPr lang="fr-FR" dirty="0"/>
              <a:t> </a:t>
            </a:r>
            <a:r>
              <a:rPr lang="fr-FR" dirty="0" err="1"/>
              <a:t>response</a:t>
            </a:r>
            <a:r>
              <a:rPr lang="fr-FR" dirty="0"/>
              <a:t> are </a:t>
            </a:r>
            <a:r>
              <a:rPr lang="fr-FR" dirty="0" err="1"/>
              <a:t>complex</a:t>
            </a:r>
            <a:r>
              <a:rPr lang="fr-FR" dirty="0"/>
              <a:t> </a:t>
            </a:r>
            <a:r>
              <a:rPr lang="fr-FR" dirty="0" err="1"/>
              <a:t>phenomenom</a:t>
            </a:r>
            <a:r>
              <a:rPr lang="fr-FR" dirty="0"/>
              <a:t> </a:t>
            </a:r>
            <a:r>
              <a:rPr lang="fr-FR" dirty="0" err="1"/>
              <a:t>making</a:t>
            </a:r>
            <a:r>
              <a:rPr lang="fr-FR" dirty="0"/>
              <a:t> impossible to </a:t>
            </a:r>
            <a:r>
              <a:rPr lang="fr-FR" dirty="0" err="1"/>
              <a:t>assess</a:t>
            </a:r>
            <a:r>
              <a:rPr lang="fr-FR" dirty="0"/>
              <a:t> a priori the marginal </a:t>
            </a:r>
            <a:r>
              <a:rPr lang="fr-FR" dirty="0" err="1"/>
              <a:t>cost</a:t>
            </a:r>
            <a:r>
              <a:rPr lang="fr-FR" dirty="0"/>
              <a:t> (and gain) to </a:t>
            </a:r>
            <a:r>
              <a:rPr lang="fr-FR" dirty="0" err="1"/>
              <a:t>reach</a:t>
            </a:r>
            <a:r>
              <a:rPr lang="fr-FR" dirty="0"/>
              <a:t> </a:t>
            </a:r>
            <a:r>
              <a:rPr lang="fr-FR" dirty="0" err="1"/>
              <a:t>that</a:t>
            </a:r>
            <a:r>
              <a:rPr lang="fr-FR" dirty="0"/>
              <a:t> </a:t>
            </a:r>
            <a:r>
              <a:rPr lang="fr-FR" dirty="0" err="1"/>
              <a:t>target</a:t>
            </a:r>
            <a:r>
              <a:rPr lang="fr-FR" dirty="0"/>
              <a:t>. </a:t>
            </a:r>
            <a:r>
              <a:rPr lang="fr-FR" dirty="0" err="1"/>
              <a:t>Then</a:t>
            </a:r>
            <a:r>
              <a:rPr lang="fr-FR" dirty="0"/>
              <a:t> </a:t>
            </a:r>
            <a:r>
              <a:rPr lang="fr-FR" dirty="0" err="1"/>
              <a:t>it</a:t>
            </a:r>
            <a:r>
              <a:rPr lang="fr-FR" dirty="0"/>
              <a:t> </a:t>
            </a:r>
            <a:r>
              <a:rPr lang="fr-FR" dirty="0" err="1"/>
              <a:t>is</a:t>
            </a:r>
            <a:r>
              <a:rPr lang="fr-FR" dirty="0"/>
              <a:t> </a:t>
            </a:r>
            <a:r>
              <a:rPr lang="fr-FR" dirty="0" err="1"/>
              <a:t>better</a:t>
            </a:r>
            <a:r>
              <a:rPr lang="fr-FR" dirty="0"/>
              <a:t> to </a:t>
            </a:r>
            <a:r>
              <a:rPr lang="fr-FR" dirty="0" err="1"/>
              <a:t>limit</a:t>
            </a:r>
            <a:r>
              <a:rPr lang="fr-FR" dirty="0"/>
              <a:t> </a:t>
            </a:r>
            <a:r>
              <a:rPr lang="fr-FR" dirty="0" err="1"/>
              <a:t>quantities</a:t>
            </a:r>
            <a:r>
              <a:rPr lang="fr-FR" dirty="0"/>
              <a:t> and let </a:t>
            </a:r>
            <a:r>
              <a:rPr lang="fr-FR" dirty="0" err="1"/>
              <a:t>economic</a:t>
            </a:r>
            <a:r>
              <a:rPr lang="fr-FR" dirty="0"/>
              <a:t> </a:t>
            </a:r>
            <a:r>
              <a:rPr lang="fr-FR" dirty="0" err="1"/>
              <a:t>game</a:t>
            </a:r>
            <a:r>
              <a:rPr lang="fr-FR" dirty="0"/>
              <a:t> set the </a:t>
            </a:r>
            <a:r>
              <a:rPr lang="fr-FR" dirty="0" err="1"/>
              <a:t>price</a:t>
            </a:r>
            <a:br>
              <a:rPr lang="fr-FR" dirty="0"/>
            </a:br>
            <a:r>
              <a:rPr lang="fr-FR" dirty="0" err="1"/>
              <a:t>Weitzman</a:t>
            </a:r>
            <a:r>
              <a:rPr lang="fr-FR" dirty="0"/>
              <a:t> M.L., 1974. "</a:t>
            </a:r>
            <a:r>
              <a:rPr lang="fr-FR" dirty="0" err="1"/>
              <a:t>Prices</a:t>
            </a:r>
            <a:r>
              <a:rPr lang="fr-FR" dirty="0"/>
              <a:t> vs. </a:t>
            </a:r>
            <a:r>
              <a:rPr lang="fr-FR" dirty="0" err="1"/>
              <a:t>Quantities</a:t>
            </a:r>
            <a:r>
              <a:rPr lang="fr-FR" dirty="0"/>
              <a:t>", The </a:t>
            </a:r>
            <a:r>
              <a:rPr lang="fr-FR" dirty="0" err="1"/>
              <a:t>Review</a:t>
            </a:r>
            <a:r>
              <a:rPr lang="fr-FR" dirty="0"/>
              <a:t> of </a:t>
            </a:r>
            <a:r>
              <a:rPr lang="fr-FR" dirty="0" err="1"/>
              <a:t>Economic</a:t>
            </a:r>
            <a:r>
              <a:rPr lang="fr-FR" dirty="0"/>
              <a:t> </a:t>
            </a:r>
            <a:r>
              <a:rPr lang="fr-FR" dirty="0" err="1"/>
              <a:t>Studies</a:t>
            </a:r>
            <a:r>
              <a:rPr lang="fr-FR" dirty="0"/>
              <a:t>, 41(4), 477. </a:t>
            </a:r>
          </a:p>
          <a:p>
            <a:pPr lvl="1"/>
            <a:r>
              <a:rPr lang="fr-FR" dirty="0" err="1"/>
              <a:t>Tradable</a:t>
            </a:r>
            <a:r>
              <a:rPr lang="fr-FR" dirty="0"/>
              <a:t> </a:t>
            </a:r>
            <a:r>
              <a:rPr lang="fr-FR" dirty="0" err="1"/>
              <a:t>rights</a:t>
            </a:r>
            <a:r>
              <a:rPr lang="fr-FR" dirty="0"/>
              <a:t> are more efficient </a:t>
            </a:r>
            <a:r>
              <a:rPr lang="fr-FR" dirty="0" err="1"/>
              <a:t>than</a:t>
            </a:r>
            <a:r>
              <a:rPr lang="fr-FR" dirty="0"/>
              <a:t> non </a:t>
            </a:r>
            <a:r>
              <a:rPr lang="fr-FR" dirty="0" err="1"/>
              <a:t>tradable</a:t>
            </a:r>
            <a:r>
              <a:rPr lang="fr-FR" dirty="0"/>
              <a:t> (</a:t>
            </a:r>
            <a:r>
              <a:rPr lang="fr-FR" dirty="0" err="1"/>
              <a:t>tax</a:t>
            </a:r>
            <a:r>
              <a:rPr lang="fr-FR" dirty="0"/>
              <a:t> or </a:t>
            </a:r>
            <a:r>
              <a:rPr lang="fr-FR" dirty="0" err="1"/>
              <a:t>quantity</a:t>
            </a:r>
            <a:r>
              <a:rPr lang="fr-FR" dirty="0"/>
              <a:t> </a:t>
            </a:r>
            <a:r>
              <a:rPr lang="fr-FR" dirty="0" err="1"/>
              <a:t>constraints</a:t>
            </a:r>
            <a:r>
              <a:rPr lang="fr-FR" dirty="0"/>
              <a:t>) :</a:t>
            </a:r>
          </a:p>
          <a:p>
            <a:pPr lvl="2"/>
            <a:r>
              <a:rPr lang="fr-FR" dirty="0" err="1"/>
              <a:t>Let’s</a:t>
            </a:r>
            <a:r>
              <a:rPr lang="fr-FR" dirty="0"/>
              <a:t> suppose </a:t>
            </a:r>
            <a:r>
              <a:rPr lang="fr-FR" dirty="0" err="1"/>
              <a:t>that</a:t>
            </a:r>
            <a:r>
              <a:rPr lang="fr-FR" dirty="0"/>
              <a:t> the </a:t>
            </a:r>
            <a:r>
              <a:rPr lang="fr-FR" dirty="0" err="1"/>
              <a:t>abatement</a:t>
            </a:r>
            <a:r>
              <a:rPr lang="fr-FR" dirty="0"/>
              <a:t> </a:t>
            </a:r>
            <a:r>
              <a:rPr lang="fr-FR" dirty="0" err="1"/>
              <a:t>cost</a:t>
            </a:r>
            <a:r>
              <a:rPr lang="fr-FR" dirty="0"/>
              <a:t> </a:t>
            </a:r>
            <a:r>
              <a:rPr lang="fr-FR" dirty="0" err="1"/>
              <a:t>curve</a:t>
            </a:r>
            <a:r>
              <a:rPr lang="fr-FR" dirty="0"/>
              <a:t> of UK </a:t>
            </a:r>
            <a:r>
              <a:rPr lang="fr-FR" dirty="0" err="1"/>
              <a:t>is</a:t>
            </a:r>
            <a:r>
              <a:rPr lang="fr-FR" dirty="0"/>
              <a:t> </a:t>
            </a:r>
            <a:r>
              <a:rPr lang="fr-FR" dirty="0" err="1"/>
              <a:t>steeper</a:t>
            </a:r>
            <a:r>
              <a:rPr lang="fr-FR" dirty="0"/>
              <a:t> </a:t>
            </a:r>
            <a:r>
              <a:rPr lang="fr-FR" dirty="0" err="1"/>
              <a:t>than</a:t>
            </a:r>
            <a:r>
              <a:rPr lang="fr-FR" dirty="0"/>
              <a:t> the one of Germany</a:t>
            </a:r>
          </a:p>
          <a:p>
            <a:pPr lvl="2"/>
            <a:endParaRPr lang="fr-FR" dirty="0"/>
          </a:p>
          <a:p>
            <a:pPr lvl="2"/>
            <a:endParaRPr lang="fr-FR" dirty="0"/>
          </a:p>
          <a:p>
            <a:pPr lvl="2"/>
            <a:endParaRPr lang="fr-FR" dirty="0"/>
          </a:p>
          <a:p>
            <a:pPr lvl="2"/>
            <a:endParaRPr lang="fr-FR" dirty="0"/>
          </a:p>
          <a:p>
            <a:pPr lvl="2"/>
            <a:endParaRPr lang="fr-FR" dirty="0"/>
          </a:p>
          <a:p>
            <a:pPr lvl="2"/>
            <a:endParaRPr lang="fr-FR" dirty="0"/>
          </a:p>
          <a:p>
            <a:pPr lvl="2"/>
            <a:endParaRPr lang="fr-FR" dirty="0"/>
          </a:p>
          <a:p>
            <a:pPr lvl="2"/>
            <a:endParaRPr lang="fr-FR" dirty="0"/>
          </a:p>
          <a:p>
            <a:pPr lvl="2"/>
            <a:endParaRPr lang="fr-FR" dirty="0"/>
          </a:p>
          <a:p>
            <a:pPr lvl="2"/>
            <a:endParaRPr lang="fr-FR" dirty="0"/>
          </a:p>
          <a:p>
            <a:pPr lvl="2"/>
            <a:endParaRPr lang="fr-FR" dirty="0"/>
          </a:p>
          <a:p>
            <a:pPr lvl="1"/>
            <a:r>
              <a:rPr lang="fr-FR" dirty="0"/>
              <a:t>And </a:t>
            </a:r>
            <a:r>
              <a:rPr lang="fr-FR" dirty="0" err="1"/>
              <a:t>it</a:t>
            </a:r>
            <a:r>
              <a:rPr lang="fr-FR" dirty="0"/>
              <a:t> </a:t>
            </a:r>
            <a:r>
              <a:rPr lang="fr-FR" dirty="0" err="1"/>
              <a:t>comes</a:t>
            </a:r>
            <a:r>
              <a:rPr lang="fr-FR" dirty="0"/>
              <a:t> </a:t>
            </a:r>
            <a:r>
              <a:rPr lang="fr-FR" dirty="0" err="1"/>
              <a:t>with</a:t>
            </a:r>
            <a:r>
              <a:rPr lang="fr-FR" dirty="0"/>
              <a:t> a bonus:</a:t>
            </a:r>
            <a:br>
              <a:rPr lang="fr-FR" dirty="0"/>
            </a:br>
            <a:r>
              <a:rPr lang="fr-FR" dirty="0" err="1"/>
              <a:t>Tradable</a:t>
            </a:r>
            <a:r>
              <a:rPr lang="fr-FR" dirty="0"/>
              <a:t> </a:t>
            </a:r>
            <a:r>
              <a:rPr lang="fr-FR" dirty="0" err="1"/>
              <a:t>markets</a:t>
            </a:r>
            <a:r>
              <a:rPr lang="fr-FR" dirty="0"/>
              <a:t> </a:t>
            </a:r>
            <a:r>
              <a:rPr lang="fr-FR" dirty="0" err="1"/>
              <a:t>allows</a:t>
            </a:r>
            <a:r>
              <a:rPr lang="fr-FR" dirty="0"/>
              <a:t> information </a:t>
            </a:r>
            <a:r>
              <a:rPr lang="fr-FR" dirty="0" err="1"/>
              <a:t>revealation</a:t>
            </a:r>
            <a:r>
              <a:rPr lang="fr-FR" dirty="0"/>
              <a:t>, </a:t>
            </a:r>
            <a:r>
              <a:rPr lang="fr-FR" dirty="0" err="1"/>
              <a:t>efficiency</a:t>
            </a:r>
            <a:r>
              <a:rPr lang="fr-FR" dirty="0"/>
              <a:t> and let room for free </a:t>
            </a:r>
            <a:r>
              <a:rPr lang="fr-FR" dirty="0" err="1"/>
              <a:t>rights</a:t>
            </a:r>
            <a:br>
              <a:rPr lang="fr-FR" dirty="0"/>
            </a:br>
            <a:r>
              <a:rPr lang="fr-FR" dirty="0" err="1"/>
              <a:t>Grandfathering</a:t>
            </a:r>
            <a:r>
              <a:rPr lang="fr-FR" dirty="0"/>
              <a:t> </a:t>
            </a:r>
            <a:r>
              <a:rPr lang="fr-FR" dirty="0" err="1"/>
              <a:t>allocates</a:t>
            </a:r>
            <a:r>
              <a:rPr lang="fr-FR" dirty="0"/>
              <a:t> right to </a:t>
            </a:r>
            <a:r>
              <a:rPr lang="fr-FR" dirty="0" err="1"/>
              <a:t>pollute</a:t>
            </a:r>
            <a:r>
              <a:rPr lang="fr-FR" dirty="0"/>
              <a:t> </a:t>
            </a:r>
            <a:r>
              <a:rPr lang="fr-FR" dirty="0" err="1"/>
              <a:t>based</a:t>
            </a:r>
            <a:r>
              <a:rPr lang="fr-FR" dirty="0"/>
              <a:t> on </a:t>
            </a:r>
            <a:r>
              <a:rPr lang="fr-FR" dirty="0" err="1"/>
              <a:t>past</a:t>
            </a:r>
            <a:r>
              <a:rPr lang="fr-FR" dirty="0"/>
              <a:t> </a:t>
            </a:r>
            <a:r>
              <a:rPr lang="fr-FR" dirty="0" err="1"/>
              <a:t>emissions</a:t>
            </a:r>
            <a:r>
              <a:rPr lang="fr-FR" dirty="0"/>
              <a:t>. No impact on </a:t>
            </a:r>
            <a:r>
              <a:rPr lang="fr-FR" dirty="0" err="1"/>
              <a:t>costs</a:t>
            </a:r>
            <a:r>
              <a:rPr lang="fr-FR" dirty="0"/>
              <a:t> in Business as </a:t>
            </a:r>
            <a:r>
              <a:rPr lang="fr-FR" dirty="0" err="1"/>
              <a:t>Usual</a:t>
            </a:r>
            <a:r>
              <a:rPr lang="fr-FR" dirty="0"/>
              <a:t> (BAU) (no impact on relative </a:t>
            </a:r>
            <a:r>
              <a:rPr lang="fr-FR" dirty="0" err="1"/>
              <a:t>prices</a:t>
            </a:r>
            <a:r>
              <a:rPr lang="fr-FR" dirty="0"/>
              <a:t> as </a:t>
            </a:r>
            <a:r>
              <a:rPr lang="fr-FR" dirty="0" err="1"/>
              <a:t>well</a:t>
            </a:r>
            <a:r>
              <a:rPr lang="fr-FR" dirty="0"/>
              <a:t>, </a:t>
            </a:r>
            <a:r>
              <a:rPr lang="fr-FR" dirty="0" err="1"/>
              <a:t>reducing</a:t>
            </a:r>
            <a:r>
              <a:rPr lang="fr-FR" dirty="0"/>
              <a:t> </a:t>
            </a:r>
            <a:r>
              <a:rPr lang="fr-FR" dirty="0" err="1"/>
              <a:t>effectiveness</a:t>
            </a:r>
            <a:r>
              <a:rPr lang="fr-FR" dirty="0"/>
              <a:t> of </a:t>
            </a:r>
            <a:r>
              <a:rPr lang="fr-FR" dirty="0" err="1"/>
              <a:t>internalization</a:t>
            </a:r>
            <a:r>
              <a:rPr lang="fr-FR" dirty="0"/>
              <a:t> of the </a:t>
            </a:r>
            <a:r>
              <a:rPr lang="fr-FR" dirty="0" err="1"/>
              <a:t>cost</a:t>
            </a:r>
            <a:r>
              <a:rPr lang="fr-FR" dirty="0"/>
              <a:t>). </a:t>
            </a:r>
            <a:r>
              <a:rPr lang="fr-FR" dirty="0" err="1"/>
              <a:t>Still</a:t>
            </a:r>
            <a:r>
              <a:rPr lang="fr-FR" dirty="0"/>
              <a:t>, </a:t>
            </a:r>
            <a:r>
              <a:rPr lang="fr-FR" dirty="0" err="1"/>
              <a:t>there</a:t>
            </a:r>
            <a:r>
              <a:rPr lang="fr-FR" dirty="0"/>
              <a:t> </a:t>
            </a:r>
            <a:r>
              <a:rPr lang="fr-FR" dirty="0" err="1"/>
              <a:t>is</a:t>
            </a:r>
            <a:r>
              <a:rPr lang="fr-FR" dirty="0"/>
              <a:t> an </a:t>
            </a:r>
            <a:r>
              <a:rPr lang="fr-FR" dirty="0" err="1"/>
              <a:t>incentive</a:t>
            </a:r>
            <a:r>
              <a:rPr lang="fr-FR" dirty="0"/>
              <a:t> to </a:t>
            </a:r>
            <a:r>
              <a:rPr lang="fr-FR" dirty="0" err="1"/>
              <a:t>reduce</a:t>
            </a:r>
            <a:r>
              <a:rPr lang="fr-FR" dirty="0"/>
              <a:t> pollution </a:t>
            </a:r>
            <a:r>
              <a:rPr lang="fr-FR" dirty="0" err="1"/>
              <a:t>through</a:t>
            </a:r>
            <a:r>
              <a:rPr lang="fr-FR" dirty="0"/>
              <a:t> </a:t>
            </a:r>
            <a:r>
              <a:rPr lang="fr-FR" dirty="0" err="1"/>
              <a:t>supply</a:t>
            </a:r>
            <a:r>
              <a:rPr lang="fr-FR" dirty="0"/>
              <a:t> </a:t>
            </a:r>
            <a:r>
              <a:rPr lang="fr-FR" dirty="0" err="1"/>
              <a:t>only</a:t>
            </a:r>
            <a:r>
              <a:rPr lang="fr-FR" dirty="0"/>
              <a:t>. Good for </a:t>
            </a:r>
            <a:r>
              <a:rPr lang="fr-FR" dirty="0" err="1"/>
              <a:t>discussing</a:t>
            </a:r>
            <a:r>
              <a:rPr lang="fr-FR" dirty="0"/>
              <a:t> </a:t>
            </a:r>
            <a:r>
              <a:rPr lang="fr-FR" dirty="0" err="1"/>
              <a:t>with</a:t>
            </a:r>
            <a:r>
              <a:rPr lang="fr-FR" dirty="0"/>
              <a:t> </a:t>
            </a:r>
            <a:r>
              <a:rPr lang="fr-FR" dirty="0" err="1"/>
              <a:t>industrials</a:t>
            </a:r>
            <a:r>
              <a:rPr lang="fr-FR" dirty="0"/>
              <a:t>.</a:t>
            </a:r>
          </a:p>
          <a:p>
            <a:pPr lvl="2"/>
            <a:endParaRPr lang="fr-FR" dirty="0"/>
          </a:p>
        </p:txBody>
      </p:sp>
      <p:grpSp>
        <p:nvGrpSpPr>
          <p:cNvPr id="2" name="Groupe 1">
            <a:extLst>
              <a:ext uri="{FF2B5EF4-FFF2-40B4-BE49-F238E27FC236}">
                <a16:creationId xmlns:a16="http://schemas.microsoft.com/office/drawing/2014/main" id="{FF4E9DA5-2C79-7CFC-8BD0-CE859C7E08D9}"/>
              </a:ext>
            </a:extLst>
          </p:cNvPr>
          <p:cNvGrpSpPr/>
          <p:nvPr/>
        </p:nvGrpSpPr>
        <p:grpSpPr>
          <a:xfrm>
            <a:off x="1198282" y="3026321"/>
            <a:ext cx="5473782" cy="2529138"/>
            <a:chOff x="1198282" y="3026321"/>
            <a:chExt cx="5473782" cy="2529138"/>
          </a:xfrm>
        </p:grpSpPr>
        <p:grpSp>
          <p:nvGrpSpPr>
            <p:cNvPr id="156" name="Google Shape;156;p8"/>
            <p:cNvGrpSpPr/>
            <p:nvPr/>
          </p:nvGrpSpPr>
          <p:grpSpPr>
            <a:xfrm>
              <a:off x="1198282" y="3026321"/>
              <a:ext cx="5473782" cy="2218055"/>
              <a:chOff x="-609819" y="1798078"/>
              <a:chExt cx="5473782" cy="2218055"/>
            </a:xfrm>
          </p:grpSpPr>
          <p:cxnSp>
            <p:nvCxnSpPr>
              <p:cNvPr id="157" name="Google Shape;157;p8"/>
              <p:cNvCxnSpPr/>
              <p:nvPr/>
            </p:nvCxnSpPr>
            <p:spPr>
              <a:xfrm>
                <a:off x="755576" y="3582988"/>
                <a:ext cx="2952328" cy="0"/>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158" name="Google Shape;158;p8"/>
              <p:cNvCxnSpPr/>
              <p:nvPr/>
            </p:nvCxnSpPr>
            <p:spPr>
              <a:xfrm rot="10800000" flipH="1">
                <a:off x="755576" y="1988840"/>
                <a:ext cx="7491" cy="1594148"/>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159" name="Google Shape;159;p8"/>
              <p:cNvSpPr/>
              <p:nvPr/>
            </p:nvSpPr>
            <p:spPr>
              <a:xfrm flipH="1">
                <a:off x="1061935" y="2202988"/>
                <a:ext cx="2511793" cy="1268363"/>
              </a:xfrm>
              <a:custGeom>
                <a:avLst/>
                <a:gdLst/>
                <a:ahLst/>
                <a:cxnLst/>
                <a:rect l="l" t="t" r="r" b="b"/>
                <a:pathLst>
                  <a:path w="2411428" h="1268363" extrusionOk="0">
                    <a:moveTo>
                      <a:pt x="0" y="0"/>
                    </a:moveTo>
                    <a:cubicBezTo>
                      <a:pt x="76503" y="270048"/>
                      <a:pt x="131500" y="705596"/>
                      <a:pt x="325175" y="907590"/>
                    </a:cubicBezTo>
                    <a:cubicBezTo>
                      <a:pt x="518850" y="1109584"/>
                      <a:pt x="988035" y="1176285"/>
                      <a:pt x="1162050" y="1211964"/>
                    </a:cubicBezTo>
                    <a:cubicBezTo>
                      <a:pt x="1336065" y="1247643"/>
                      <a:pt x="2108939" y="1231865"/>
                      <a:pt x="2411428" y="1268363"/>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160" name="Google Shape;160;p8"/>
              <p:cNvSpPr/>
              <p:nvPr/>
            </p:nvSpPr>
            <p:spPr>
              <a:xfrm>
                <a:off x="3147893" y="3638996"/>
                <a:ext cx="1716070"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Level of depollution</a:t>
                </a:r>
                <a:endParaRPr sz="800">
                  <a:solidFill>
                    <a:schemeClr val="dk1"/>
                  </a:solidFill>
                </a:endParaRPr>
              </a:p>
              <a:p>
                <a:pPr marL="457200" lvl="1">
                  <a:buSzPts val="800"/>
                </a:pPr>
                <a:r>
                  <a:rPr lang="fr-FR" sz="800">
                    <a:solidFill>
                      <a:schemeClr val="dk1"/>
                    </a:solidFill>
                  </a:rPr>
                  <a:t>Or abatement</a:t>
                </a:r>
                <a:endParaRPr sz="800">
                  <a:solidFill>
                    <a:schemeClr val="dk1"/>
                  </a:solidFill>
                </a:endParaRPr>
              </a:p>
            </p:txBody>
          </p:sp>
          <p:sp>
            <p:nvSpPr>
              <p:cNvPr id="161" name="Google Shape;161;p8"/>
              <p:cNvSpPr/>
              <p:nvPr/>
            </p:nvSpPr>
            <p:spPr>
              <a:xfrm>
                <a:off x="-284101" y="1798078"/>
                <a:ext cx="2219896"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cost of abatement</a:t>
                </a:r>
                <a:endParaRPr/>
              </a:p>
            </p:txBody>
          </p:sp>
          <p:sp>
            <p:nvSpPr>
              <p:cNvPr id="162" name="Google Shape;162;p8"/>
              <p:cNvSpPr/>
              <p:nvPr/>
            </p:nvSpPr>
            <p:spPr>
              <a:xfrm>
                <a:off x="3070897" y="2125702"/>
                <a:ext cx="1216783"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rgbClr val="FF0000"/>
                    </a:solidFill>
                  </a:rPr>
                  <a:t>UK</a:t>
                </a:r>
                <a:endParaRPr/>
              </a:p>
            </p:txBody>
          </p:sp>
          <p:sp>
            <p:nvSpPr>
              <p:cNvPr id="163" name="Google Shape;163;p8"/>
              <p:cNvSpPr/>
              <p:nvPr/>
            </p:nvSpPr>
            <p:spPr>
              <a:xfrm>
                <a:off x="2142673" y="2543129"/>
                <a:ext cx="1088520" cy="461665"/>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accent6"/>
                    </a:solidFill>
                  </a:rPr>
                  <a:t>Quantity Target for Germany</a:t>
                </a:r>
                <a:endParaRPr/>
              </a:p>
            </p:txBody>
          </p:sp>
          <p:sp>
            <p:nvSpPr>
              <p:cNvPr id="164" name="Google Shape;164;p8"/>
              <p:cNvSpPr/>
              <p:nvPr/>
            </p:nvSpPr>
            <p:spPr>
              <a:xfrm>
                <a:off x="2367047" y="3554468"/>
                <a:ext cx="1088520" cy="461665"/>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rgbClr val="FF0000"/>
                    </a:solidFill>
                  </a:rPr>
                  <a:t>Quantity Target for UK</a:t>
                </a:r>
                <a:endParaRPr/>
              </a:p>
            </p:txBody>
          </p:sp>
          <p:sp>
            <p:nvSpPr>
              <p:cNvPr id="165" name="Google Shape;165;p8"/>
              <p:cNvSpPr/>
              <p:nvPr/>
            </p:nvSpPr>
            <p:spPr>
              <a:xfrm>
                <a:off x="3205910" y="2392840"/>
                <a:ext cx="108852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accent6"/>
                    </a:solidFill>
                  </a:rPr>
                  <a:t>Germany</a:t>
                </a:r>
                <a:endParaRPr/>
              </a:p>
            </p:txBody>
          </p:sp>
          <p:sp>
            <p:nvSpPr>
              <p:cNvPr id="166" name="Google Shape;166;p8"/>
              <p:cNvSpPr/>
              <p:nvPr/>
            </p:nvSpPr>
            <p:spPr>
              <a:xfrm>
                <a:off x="-609819" y="2785914"/>
                <a:ext cx="1435666"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accent6"/>
                    </a:solidFill>
                  </a:rPr>
                  <a:t>Marginal cost for Germany</a:t>
                </a:r>
                <a:endParaRPr/>
              </a:p>
            </p:txBody>
          </p:sp>
          <p:sp>
            <p:nvSpPr>
              <p:cNvPr id="167" name="Google Shape;167;p8"/>
              <p:cNvSpPr/>
              <p:nvPr/>
            </p:nvSpPr>
            <p:spPr>
              <a:xfrm>
                <a:off x="-609819" y="3183470"/>
                <a:ext cx="1464575"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rgbClr val="FF0000"/>
                    </a:solidFill>
                  </a:rPr>
                  <a:t>Marginal cost for UK</a:t>
                </a:r>
                <a:endParaRPr/>
              </a:p>
            </p:txBody>
          </p:sp>
          <p:sp>
            <p:nvSpPr>
              <p:cNvPr id="168" name="Google Shape;168;p8"/>
              <p:cNvSpPr/>
              <p:nvPr/>
            </p:nvSpPr>
            <p:spPr>
              <a:xfrm>
                <a:off x="-509939" y="3009359"/>
                <a:ext cx="1435666"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accent1"/>
                    </a:solidFill>
                  </a:rPr>
                  <a:t>Common price</a:t>
                </a:r>
                <a:endParaRPr/>
              </a:p>
            </p:txBody>
          </p:sp>
        </p:grpSp>
        <p:sp>
          <p:nvSpPr>
            <p:cNvPr id="169" name="Google Shape;169;p8"/>
            <p:cNvSpPr/>
            <p:nvPr/>
          </p:nvSpPr>
          <p:spPr>
            <a:xfrm flipH="1">
              <a:off x="2855641" y="3749499"/>
              <a:ext cx="2643817" cy="960302"/>
            </a:xfrm>
            <a:custGeom>
              <a:avLst/>
              <a:gdLst/>
              <a:ahLst/>
              <a:cxnLst/>
              <a:rect l="l" t="t" r="r" b="b"/>
              <a:pathLst>
                <a:path w="2538177" h="960302" extrusionOk="0">
                  <a:moveTo>
                    <a:pt x="0" y="0"/>
                  </a:moveTo>
                  <a:cubicBezTo>
                    <a:pt x="189170" y="362956"/>
                    <a:pt x="422556" y="404055"/>
                    <a:pt x="681953" y="550631"/>
                  </a:cubicBezTo>
                  <a:cubicBezTo>
                    <a:pt x="941350" y="697207"/>
                    <a:pt x="1247012" y="811177"/>
                    <a:pt x="1556383" y="879455"/>
                  </a:cubicBezTo>
                  <a:cubicBezTo>
                    <a:pt x="1865754" y="947733"/>
                    <a:pt x="2432854" y="914024"/>
                    <a:pt x="2538177" y="960302"/>
                  </a:cubicBezTo>
                </a:path>
              </a:pathLst>
            </a:custGeom>
            <a:noFill/>
            <a:ln w="127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cxnSp>
          <p:nvCxnSpPr>
            <p:cNvPr id="170" name="Google Shape;170;p8"/>
            <p:cNvCxnSpPr/>
            <p:nvPr/>
          </p:nvCxnSpPr>
          <p:spPr>
            <a:xfrm>
              <a:off x="3719736" y="4699593"/>
              <a:ext cx="0" cy="101346"/>
            </a:xfrm>
            <a:prstGeom prst="straightConnector1">
              <a:avLst/>
            </a:prstGeom>
            <a:solidFill>
              <a:schemeClr val="lt1"/>
            </a:solidFill>
            <a:ln w="9525" cap="flat" cmpd="sng">
              <a:solidFill>
                <a:schemeClr val="dk1"/>
              </a:solidFill>
              <a:prstDash val="solid"/>
              <a:round/>
              <a:headEnd type="none" w="sm" len="sm"/>
              <a:tailEnd type="none" w="sm" len="sm"/>
            </a:ln>
          </p:spPr>
        </p:cxnSp>
        <p:cxnSp>
          <p:nvCxnSpPr>
            <p:cNvPr id="171" name="Google Shape;171;p8"/>
            <p:cNvCxnSpPr/>
            <p:nvPr/>
          </p:nvCxnSpPr>
          <p:spPr>
            <a:xfrm>
              <a:off x="2867704" y="4437113"/>
              <a:ext cx="0" cy="363827"/>
            </a:xfrm>
            <a:prstGeom prst="straightConnector1">
              <a:avLst/>
            </a:prstGeom>
            <a:solidFill>
              <a:schemeClr val="lt1"/>
            </a:solidFill>
            <a:ln w="9525" cap="flat" cmpd="sng">
              <a:solidFill>
                <a:schemeClr val="dk1"/>
              </a:solidFill>
              <a:prstDash val="solid"/>
              <a:round/>
              <a:headEnd type="none" w="sm" len="sm"/>
              <a:tailEnd type="none" w="sm" len="sm"/>
            </a:ln>
          </p:spPr>
        </p:cxnSp>
        <p:sp>
          <p:nvSpPr>
            <p:cNvPr id="172" name="Google Shape;172;p8"/>
            <p:cNvSpPr txBox="1"/>
            <p:nvPr/>
          </p:nvSpPr>
          <p:spPr>
            <a:xfrm>
              <a:off x="2893984" y="4816593"/>
              <a:ext cx="849913" cy="338554"/>
            </a:xfrm>
            <a:prstGeom prst="rect">
              <a:avLst/>
            </a:prstGeom>
            <a:noFill/>
            <a:ln>
              <a:noFill/>
            </a:ln>
          </p:spPr>
          <p:txBody>
            <a:bodyPr spcFirstLastPara="1" wrap="square" lIns="91425" tIns="45700" rIns="91425" bIns="45700" anchor="t" anchorCtr="0">
              <a:spAutoFit/>
            </a:bodyPr>
            <a:lstStyle/>
            <a:p>
              <a:pPr>
                <a:buSzPts val="800"/>
              </a:pPr>
              <a:r>
                <a:rPr lang="fr-FR" sz="800">
                  <a:solidFill>
                    <a:schemeClr val="dk1"/>
                  </a:solidFill>
                </a:rPr>
                <a:t>Clean tech</a:t>
              </a:r>
              <a:endParaRPr/>
            </a:p>
            <a:p>
              <a:pPr>
                <a:buSzPts val="800"/>
              </a:pPr>
              <a:r>
                <a:rPr lang="fr-FR" sz="800">
                  <a:solidFill>
                    <a:schemeClr val="dk1"/>
                  </a:solidFill>
                </a:rPr>
                <a:t>Easy to retrofit</a:t>
              </a:r>
              <a:endParaRPr sz="800">
                <a:solidFill>
                  <a:schemeClr val="dk1"/>
                </a:solidFill>
              </a:endParaRPr>
            </a:p>
          </p:txBody>
        </p:sp>
        <p:cxnSp>
          <p:nvCxnSpPr>
            <p:cNvPr id="173" name="Google Shape;173;p8"/>
            <p:cNvCxnSpPr/>
            <p:nvPr/>
          </p:nvCxnSpPr>
          <p:spPr>
            <a:xfrm>
              <a:off x="4511824" y="4581129"/>
              <a:ext cx="0" cy="219811"/>
            </a:xfrm>
            <a:prstGeom prst="straightConnector1">
              <a:avLst/>
            </a:prstGeom>
            <a:solidFill>
              <a:schemeClr val="lt1"/>
            </a:solidFill>
            <a:ln w="9525" cap="flat" cmpd="sng">
              <a:solidFill>
                <a:schemeClr val="dk1"/>
              </a:solidFill>
              <a:prstDash val="solid"/>
              <a:round/>
              <a:headEnd type="none" w="sm" len="sm"/>
              <a:tailEnd type="none" w="sm" len="sm"/>
            </a:ln>
          </p:spPr>
        </p:cxnSp>
        <p:sp>
          <p:nvSpPr>
            <p:cNvPr id="174" name="Google Shape;174;p8"/>
            <p:cNvSpPr txBox="1"/>
            <p:nvPr/>
          </p:nvSpPr>
          <p:spPr>
            <a:xfrm>
              <a:off x="3682275" y="4789738"/>
              <a:ext cx="918841" cy="338554"/>
            </a:xfrm>
            <a:prstGeom prst="rect">
              <a:avLst/>
            </a:prstGeom>
            <a:noFill/>
            <a:ln>
              <a:noFill/>
            </a:ln>
          </p:spPr>
          <p:txBody>
            <a:bodyPr spcFirstLastPara="1" wrap="square" lIns="91425" tIns="45700" rIns="91425" bIns="45700" anchor="t" anchorCtr="0">
              <a:spAutoFit/>
            </a:bodyPr>
            <a:lstStyle/>
            <a:p>
              <a:pPr>
                <a:buSzPts val="800"/>
              </a:pPr>
              <a:r>
                <a:rPr lang="fr-FR" sz="800">
                  <a:solidFill>
                    <a:schemeClr val="dk1"/>
                  </a:solidFill>
                </a:rPr>
                <a:t>More clean tech</a:t>
              </a:r>
              <a:endParaRPr/>
            </a:p>
            <a:p>
              <a:pPr>
                <a:buSzPts val="800"/>
              </a:pPr>
              <a:r>
                <a:rPr lang="fr-FR" sz="800">
                  <a:solidFill>
                    <a:schemeClr val="dk1"/>
                  </a:solidFill>
                </a:rPr>
                <a:t>in UK</a:t>
              </a:r>
              <a:endParaRPr/>
            </a:p>
          </p:txBody>
        </p:sp>
        <p:sp>
          <p:nvSpPr>
            <p:cNvPr id="175" name="Google Shape;175;p8"/>
            <p:cNvSpPr txBox="1"/>
            <p:nvPr/>
          </p:nvSpPr>
          <p:spPr>
            <a:xfrm>
              <a:off x="5294805" y="3140662"/>
              <a:ext cx="1090363" cy="215444"/>
            </a:xfrm>
            <a:prstGeom prst="rect">
              <a:avLst/>
            </a:prstGeom>
            <a:noFill/>
            <a:ln>
              <a:noFill/>
            </a:ln>
          </p:spPr>
          <p:txBody>
            <a:bodyPr spcFirstLastPara="1" wrap="square" lIns="91425" tIns="45700" rIns="91425" bIns="45700" anchor="t" anchorCtr="0">
              <a:spAutoFit/>
            </a:bodyPr>
            <a:lstStyle/>
            <a:p>
              <a:pPr>
                <a:buSzPts val="800"/>
              </a:pPr>
              <a:r>
                <a:rPr lang="fr-FR" sz="800">
                  <a:solidFill>
                    <a:schemeClr val="dk1"/>
                  </a:solidFill>
                </a:rPr>
                <a:t>More old tech in UK</a:t>
              </a:r>
              <a:endParaRPr/>
            </a:p>
          </p:txBody>
        </p:sp>
        <p:sp>
          <p:nvSpPr>
            <p:cNvPr id="176" name="Google Shape;176;p8"/>
            <p:cNvSpPr txBox="1"/>
            <p:nvPr/>
          </p:nvSpPr>
          <p:spPr>
            <a:xfrm>
              <a:off x="4125932" y="5340015"/>
              <a:ext cx="1564852" cy="215444"/>
            </a:xfrm>
            <a:prstGeom prst="rect">
              <a:avLst/>
            </a:prstGeom>
            <a:noFill/>
            <a:ln>
              <a:noFill/>
            </a:ln>
          </p:spPr>
          <p:txBody>
            <a:bodyPr spcFirstLastPara="1" wrap="square" lIns="91425" tIns="45700" rIns="91425" bIns="45700" anchor="t" anchorCtr="0">
              <a:spAutoFit/>
            </a:bodyPr>
            <a:lstStyle/>
            <a:p>
              <a:pPr>
                <a:buSzPts val="800"/>
              </a:pPr>
              <a:r>
                <a:rPr lang="fr-FR" sz="800">
                  <a:solidFill>
                    <a:schemeClr val="dk1"/>
                  </a:solidFill>
                </a:rPr>
                <a:t>Intermediary tech in Germany</a:t>
              </a:r>
              <a:endParaRPr/>
            </a:p>
          </p:txBody>
        </p:sp>
        <p:cxnSp>
          <p:nvCxnSpPr>
            <p:cNvPr id="177" name="Google Shape;177;p8"/>
            <p:cNvCxnSpPr/>
            <p:nvPr/>
          </p:nvCxnSpPr>
          <p:spPr>
            <a:xfrm>
              <a:off x="4719408" y="4514011"/>
              <a:ext cx="0" cy="291819"/>
            </a:xfrm>
            <a:prstGeom prst="straightConnector1">
              <a:avLst/>
            </a:prstGeom>
            <a:solidFill>
              <a:schemeClr val="lt1"/>
            </a:solidFill>
            <a:ln w="28575" cap="flat" cmpd="sng">
              <a:solidFill>
                <a:srgbClr val="FF0000"/>
              </a:solidFill>
              <a:prstDash val="solid"/>
              <a:round/>
              <a:headEnd type="none" w="sm" len="sm"/>
              <a:tailEnd type="none" w="sm" len="sm"/>
            </a:ln>
          </p:spPr>
        </p:cxnSp>
        <p:cxnSp>
          <p:nvCxnSpPr>
            <p:cNvPr id="178" name="Google Shape;178;p8"/>
            <p:cNvCxnSpPr/>
            <p:nvPr/>
          </p:nvCxnSpPr>
          <p:spPr>
            <a:xfrm>
              <a:off x="4955994" y="4229650"/>
              <a:ext cx="0" cy="581580"/>
            </a:xfrm>
            <a:prstGeom prst="straightConnector1">
              <a:avLst/>
            </a:prstGeom>
            <a:solidFill>
              <a:schemeClr val="lt1"/>
            </a:solidFill>
            <a:ln w="28575" cap="flat" cmpd="sng">
              <a:solidFill>
                <a:schemeClr val="accent6"/>
              </a:solidFill>
              <a:prstDash val="solid"/>
              <a:round/>
              <a:headEnd type="none" w="sm" len="sm"/>
              <a:tailEnd type="none" w="sm" len="sm"/>
            </a:ln>
          </p:spPr>
        </p:cxnSp>
        <p:cxnSp>
          <p:nvCxnSpPr>
            <p:cNvPr id="179" name="Google Shape;179;p8"/>
            <p:cNvCxnSpPr/>
            <p:nvPr/>
          </p:nvCxnSpPr>
          <p:spPr>
            <a:xfrm rot="10800000">
              <a:off x="2563678" y="4226218"/>
              <a:ext cx="2392317" cy="0"/>
            </a:xfrm>
            <a:prstGeom prst="straightConnector1">
              <a:avLst/>
            </a:prstGeom>
            <a:solidFill>
              <a:schemeClr val="lt1"/>
            </a:solidFill>
            <a:ln w="9525" cap="flat" cmpd="sng">
              <a:solidFill>
                <a:schemeClr val="accent6"/>
              </a:solidFill>
              <a:prstDash val="dot"/>
              <a:round/>
              <a:headEnd type="none" w="sm" len="sm"/>
              <a:tailEnd type="none" w="sm" len="sm"/>
            </a:ln>
          </p:spPr>
        </p:cxnSp>
        <p:cxnSp>
          <p:nvCxnSpPr>
            <p:cNvPr id="180" name="Google Shape;180;p8"/>
            <p:cNvCxnSpPr/>
            <p:nvPr/>
          </p:nvCxnSpPr>
          <p:spPr>
            <a:xfrm rot="10800000">
              <a:off x="2563678" y="4514009"/>
              <a:ext cx="2155731" cy="6432"/>
            </a:xfrm>
            <a:prstGeom prst="straightConnector1">
              <a:avLst/>
            </a:prstGeom>
            <a:solidFill>
              <a:schemeClr val="lt1"/>
            </a:solidFill>
            <a:ln w="9525" cap="flat" cmpd="sng">
              <a:solidFill>
                <a:srgbClr val="FF0000"/>
              </a:solidFill>
              <a:prstDash val="dot"/>
              <a:round/>
              <a:headEnd type="none" w="sm" len="sm"/>
              <a:tailEnd type="none" w="sm" len="sm"/>
            </a:ln>
          </p:spPr>
        </p:cxnSp>
        <p:cxnSp>
          <p:nvCxnSpPr>
            <p:cNvPr id="181" name="Google Shape;181;p8"/>
            <p:cNvCxnSpPr/>
            <p:nvPr/>
          </p:nvCxnSpPr>
          <p:spPr>
            <a:xfrm flipH="1">
              <a:off x="2571171" y="4370005"/>
              <a:ext cx="2442437" cy="3114"/>
            </a:xfrm>
            <a:prstGeom prst="straightConnector1">
              <a:avLst/>
            </a:prstGeom>
            <a:solidFill>
              <a:schemeClr val="lt1"/>
            </a:solidFill>
            <a:ln w="9525" cap="flat" cmpd="sng">
              <a:solidFill>
                <a:schemeClr val="accent1"/>
              </a:solidFill>
              <a:prstDash val="dot"/>
              <a:round/>
              <a:headEnd type="none" w="sm" len="sm"/>
              <a:tailEnd type="none" w="sm" len="sm"/>
            </a:ln>
          </p:spPr>
        </p:cxnSp>
        <p:cxnSp>
          <p:nvCxnSpPr>
            <p:cNvPr id="182" name="Google Shape;182;p8"/>
            <p:cNvCxnSpPr/>
            <p:nvPr/>
          </p:nvCxnSpPr>
          <p:spPr>
            <a:xfrm>
              <a:off x="4658968" y="4370006"/>
              <a:ext cx="0" cy="441225"/>
            </a:xfrm>
            <a:prstGeom prst="straightConnector1">
              <a:avLst/>
            </a:prstGeom>
            <a:solidFill>
              <a:schemeClr val="lt1"/>
            </a:solidFill>
            <a:ln w="28575" cap="flat" cmpd="sng">
              <a:solidFill>
                <a:schemeClr val="accent6"/>
              </a:solidFill>
              <a:prstDash val="dash"/>
              <a:round/>
              <a:headEnd type="none" w="sm" len="sm"/>
              <a:tailEnd type="none" w="sm" len="sm"/>
            </a:ln>
          </p:spPr>
        </p:cxnSp>
        <p:cxnSp>
          <p:nvCxnSpPr>
            <p:cNvPr id="183" name="Google Shape;183;p8"/>
            <p:cNvCxnSpPr/>
            <p:nvPr/>
          </p:nvCxnSpPr>
          <p:spPr>
            <a:xfrm>
              <a:off x="5013608" y="4370006"/>
              <a:ext cx="6977" cy="435823"/>
            </a:xfrm>
            <a:prstGeom prst="straightConnector1">
              <a:avLst/>
            </a:prstGeom>
            <a:solidFill>
              <a:schemeClr val="lt1"/>
            </a:solidFill>
            <a:ln w="28575" cap="flat" cmpd="sng">
              <a:solidFill>
                <a:srgbClr val="FF0000"/>
              </a:solidFill>
              <a:prstDash val="dash"/>
              <a:round/>
              <a:headEnd type="none" w="sm" len="sm"/>
              <a:tailEnd type="none" w="sm" len="sm"/>
            </a:ln>
          </p:spPr>
        </p:cxnSp>
      </p:grpSp>
      <p:sp>
        <p:nvSpPr>
          <p:cNvPr id="184" name="Google Shape;184;p8"/>
          <p:cNvSpPr/>
          <p:nvPr/>
        </p:nvSpPr>
        <p:spPr>
          <a:xfrm>
            <a:off x="6338425" y="3024842"/>
            <a:ext cx="4093147" cy="2462213"/>
          </a:xfrm>
          <a:prstGeom prst="rect">
            <a:avLst/>
          </a:prstGeom>
          <a:noFill/>
          <a:ln>
            <a:noFill/>
          </a:ln>
        </p:spPr>
        <p:txBody>
          <a:bodyPr spcFirstLastPara="1" wrap="square" lIns="91425" tIns="45700" rIns="91425" bIns="45700" anchor="t" anchorCtr="0">
            <a:spAutoFit/>
          </a:bodyPr>
          <a:lstStyle/>
          <a:p>
            <a:pPr marL="457200" lvl="1">
              <a:buSzPts val="1400"/>
            </a:pPr>
            <a:r>
              <a:rPr lang="fr-FR">
                <a:solidFill>
                  <a:schemeClr val="dk1"/>
                </a:solidFill>
                <a:latin typeface="Calibri"/>
                <a:ea typeface="Calibri"/>
                <a:cs typeface="Calibri"/>
                <a:sym typeface="Calibri"/>
              </a:rPr>
              <a:t>Quantity targets for UK and Germany and different abatement cost curves leads to different marginal and mean costs for abatement for UK and Germany.</a:t>
            </a:r>
            <a:endParaRPr/>
          </a:p>
          <a:p>
            <a:pPr marL="457200" lvl="1">
              <a:buSzPts val="1400"/>
            </a:pPr>
            <a:r>
              <a:rPr lang="fr-FR">
                <a:solidFill>
                  <a:schemeClr val="dk1"/>
                </a:solidFill>
                <a:latin typeface="Calibri"/>
                <a:ea typeface="Calibri"/>
                <a:cs typeface="Calibri"/>
                <a:sym typeface="Calibri"/>
              </a:rPr>
              <a:t>A common price and </a:t>
            </a:r>
            <a:r>
              <a:rPr lang="fr-FR" i="1">
                <a:solidFill>
                  <a:schemeClr val="dk1"/>
                </a:solidFill>
                <a:latin typeface="Calibri"/>
                <a:ea typeface="Calibri"/>
                <a:cs typeface="Calibri"/>
                <a:sym typeface="Calibri"/>
              </a:rPr>
              <a:t>tradable rights </a:t>
            </a:r>
            <a:r>
              <a:rPr lang="fr-FR">
                <a:solidFill>
                  <a:schemeClr val="dk1"/>
                </a:solidFill>
                <a:latin typeface="Calibri"/>
                <a:ea typeface="Calibri"/>
                <a:cs typeface="Calibri"/>
                <a:sym typeface="Calibri"/>
              </a:rPr>
              <a:t>will allow a transfer from Germany to UK : instead of reducing itself emissions Germany is going to buy reduction in emission (or to buy rights to pollute) to UK. The total cost is going to be lower for Germany and for UK=&gt; it is more efficient and it reaches the same target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Acid Rain (cont.)</a:t>
            </a:r>
          </a:p>
        </p:txBody>
      </p:sp>
      <p:sp>
        <p:nvSpPr>
          <p:cNvPr id="3" name="Espace réservé du texte 2">
            <a:extLst>
              <a:ext uri="{FF2B5EF4-FFF2-40B4-BE49-F238E27FC236}">
                <a16:creationId xmlns:a16="http://schemas.microsoft.com/office/drawing/2014/main" id="{6FCCBCF5-8FB6-367B-BF02-62B898C74545}"/>
              </a:ext>
            </a:extLst>
          </p:cNvPr>
          <p:cNvSpPr>
            <a:spLocks noGrp="1"/>
          </p:cNvSpPr>
          <p:nvPr>
            <p:ph type="body" idx="1"/>
          </p:nvPr>
        </p:nvSpPr>
        <p:spPr/>
        <p:txBody>
          <a:bodyPr/>
          <a:lstStyle/>
          <a:p>
            <a:endParaRPr lang="fr-FR"/>
          </a:p>
        </p:txBody>
      </p:sp>
      <p:pic>
        <p:nvPicPr>
          <p:cNvPr id="191" name="Google Shape;191;p9"/>
          <p:cNvPicPr preferRelativeResize="0"/>
          <p:nvPr/>
        </p:nvPicPr>
        <p:blipFill rotWithShape="1">
          <a:blip r:embed="rId3">
            <a:alphaModFix/>
          </a:blip>
          <a:srcRect/>
          <a:stretch/>
        </p:blipFill>
        <p:spPr>
          <a:xfrm>
            <a:off x="1528764" y="791996"/>
            <a:ext cx="4897289" cy="5842000"/>
          </a:xfrm>
          <a:prstGeom prst="rect">
            <a:avLst/>
          </a:prstGeom>
          <a:noFill/>
          <a:ln>
            <a:noFill/>
          </a:ln>
        </p:spPr>
      </p:pic>
      <p:pic>
        <p:nvPicPr>
          <p:cNvPr id="192" name="Google Shape;192;p9"/>
          <p:cNvPicPr preferRelativeResize="0"/>
          <p:nvPr/>
        </p:nvPicPr>
        <p:blipFill rotWithShape="1">
          <a:blip r:embed="rId4">
            <a:alphaModFix/>
          </a:blip>
          <a:srcRect/>
          <a:stretch/>
        </p:blipFill>
        <p:spPr>
          <a:xfrm>
            <a:off x="6309043" y="756905"/>
            <a:ext cx="4324032" cy="4795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1528763" y="0"/>
            <a:ext cx="8229600" cy="457200"/>
          </a:xfrm>
          <a:prstGeom prst="rect">
            <a:avLst/>
          </a:prstGeom>
          <a:noFill/>
          <a:ln>
            <a:noFill/>
          </a:ln>
        </p:spPr>
        <p:txBody>
          <a:bodyPr spcFirstLastPara="1" wrap="square" lIns="91425" tIns="45700" rIns="91425" bIns="45700" anchor="ctr" anchorCtr="0">
            <a:noAutofit/>
          </a:bodyPr>
          <a:lstStyle/>
          <a:p>
            <a:r>
              <a:rPr lang="fr-FR" dirty="0"/>
              <a:t>An </a:t>
            </a:r>
            <a:r>
              <a:rPr lang="fr-FR" dirty="0" err="1"/>
              <a:t>evaluation</a:t>
            </a:r>
            <a:r>
              <a:rPr lang="fr-FR" dirty="0"/>
              <a:t> for the US</a:t>
            </a:r>
            <a:endParaRPr dirty="0"/>
          </a:p>
        </p:txBody>
      </p:sp>
      <p:pic>
        <p:nvPicPr>
          <p:cNvPr id="198" name="Google Shape;198;p10"/>
          <p:cNvPicPr preferRelativeResize="0"/>
          <p:nvPr/>
        </p:nvPicPr>
        <p:blipFill rotWithShape="1">
          <a:blip r:embed="rId3">
            <a:alphaModFix/>
          </a:blip>
          <a:srcRect/>
          <a:stretch/>
        </p:blipFill>
        <p:spPr>
          <a:xfrm>
            <a:off x="1766597" y="457200"/>
            <a:ext cx="5329287" cy="4326413"/>
          </a:xfrm>
          <a:prstGeom prst="rect">
            <a:avLst/>
          </a:prstGeom>
          <a:noFill/>
          <a:ln>
            <a:noFill/>
          </a:ln>
        </p:spPr>
      </p:pic>
      <p:pic>
        <p:nvPicPr>
          <p:cNvPr id="199" name="Google Shape;199;p10"/>
          <p:cNvPicPr preferRelativeResize="0">
            <a:picLocks noGrp="1"/>
          </p:cNvPicPr>
          <p:nvPr>
            <p:ph type="body" idx="1"/>
          </p:nvPr>
        </p:nvPicPr>
        <p:blipFill rotWithShape="1">
          <a:blip r:embed="rId4">
            <a:alphaModFix/>
          </a:blip>
          <a:srcRect/>
          <a:stretch/>
        </p:blipFill>
        <p:spPr>
          <a:xfrm>
            <a:off x="2063552" y="4651799"/>
            <a:ext cx="2957086" cy="304321"/>
          </a:xfrm>
          <a:prstGeom prst="rect">
            <a:avLst/>
          </a:prstGeom>
          <a:noFill/>
          <a:ln>
            <a:noFill/>
          </a:ln>
        </p:spPr>
      </p:pic>
      <p:sp>
        <p:nvSpPr>
          <p:cNvPr id="200" name="Google Shape;200;p10"/>
          <p:cNvSpPr txBox="1"/>
          <p:nvPr/>
        </p:nvSpPr>
        <p:spPr>
          <a:xfrm>
            <a:off x="7104807" y="620688"/>
            <a:ext cx="3320596" cy="6048400"/>
          </a:xfrm>
          <a:prstGeom prst="rect">
            <a:avLst/>
          </a:prstGeom>
          <a:noFill/>
          <a:ln>
            <a:noFill/>
          </a:ln>
        </p:spPr>
        <p:txBody>
          <a:bodyPr spcFirstLastPara="1" wrap="square" lIns="91425" tIns="45700" rIns="91425" bIns="45700" anchor="t" anchorCtr="0">
            <a:noAutofit/>
          </a:bodyPr>
          <a:lstStyle/>
          <a:p>
            <a:pPr marL="342900" indent="-342900">
              <a:buClr>
                <a:schemeClr val="lt2"/>
              </a:buClr>
              <a:buSzPts val="1050"/>
              <a:buFont typeface="Noto Sans Symbols"/>
              <a:buChar char="■"/>
            </a:pPr>
            <a:r>
              <a:rPr lang="fr-FR">
                <a:solidFill>
                  <a:schemeClr val="dk1"/>
                </a:solidFill>
                <a:latin typeface="Calibri"/>
                <a:ea typeface="Calibri"/>
                <a:cs typeface="Calibri"/>
                <a:sym typeface="Calibri"/>
              </a:rPr>
              <a:t>GED stands for Global Economic Damage, based on increase mortality from air pollution (PM2.5) and value of life estimates (Value of Statistical Life)</a:t>
            </a:r>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VSL estimates can be very high</a:t>
            </a:r>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VSL increases with development</a:t>
            </a:r>
            <a:endParaRPr>
              <a:solidFill>
                <a:schemeClr val="dk1"/>
              </a:solidFill>
              <a:latin typeface="Calibri"/>
              <a:ea typeface="Calibri"/>
              <a:cs typeface="Calibri"/>
              <a:sym typeface="Calibri"/>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No consideration of other pollution</a:t>
            </a:r>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Crude account of coarse localisation of pollution</a:t>
            </a:r>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Through mortality only (and VSL)</a:t>
            </a:r>
            <a:endParaRPr/>
          </a:p>
          <a:p>
            <a:pPr marL="342900" indent="-342900">
              <a:spcBef>
                <a:spcPts val="280"/>
              </a:spcBef>
              <a:buClr>
                <a:schemeClr val="lt2"/>
              </a:buClr>
              <a:buSzPts val="1050"/>
              <a:buFont typeface="Noto Sans Symbols"/>
              <a:buChar char="■"/>
            </a:pPr>
            <a:r>
              <a:rPr lang="fr-FR">
                <a:solidFill>
                  <a:schemeClr val="dk1"/>
                </a:solidFill>
                <a:latin typeface="Calibri"/>
                <a:ea typeface="Calibri"/>
                <a:cs typeface="Calibri"/>
                <a:sym typeface="Calibri"/>
              </a:rPr>
              <a:t>Converted as GDP per capital growth</a:t>
            </a:r>
            <a:endParaRPr>
              <a:solidFill>
                <a:schemeClr val="dk1"/>
              </a:solidFill>
              <a:latin typeface="Calibri"/>
              <a:ea typeface="Calibri"/>
              <a:cs typeface="Calibri"/>
              <a:sym typeface="Calibri"/>
            </a:endParaRPr>
          </a:p>
          <a:p>
            <a:pPr marL="742950" lvl="1" indent="-285750">
              <a:spcBef>
                <a:spcPts val="240"/>
              </a:spcBef>
              <a:buClr>
                <a:schemeClr val="accent2"/>
              </a:buClr>
              <a:buSzPts val="960"/>
              <a:buFont typeface="Noto Sans Symbols"/>
              <a:buChar char="◻"/>
            </a:pPr>
            <a:r>
              <a:rPr lang="fr-FR" sz="1200">
                <a:solidFill>
                  <a:schemeClr val="dk1"/>
                </a:solidFill>
                <a:latin typeface="Calibri"/>
                <a:ea typeface="Calibri"/>
                <a:cs typeface="Calibri"/>
                <a:sym typeface="Calibri"/>
              </a:rPr>
              <a:t>1960-today GDP/h 1.9%/y</a:t>
            </a:r>
            <a:endParaRPr/>
          </a:p>
          <a:p>
            <a:pPr marL="742950" lvl="1" indent="-285750">
              <a:spcBef>
                <a:spcPts val="240"/>
              </a:spcBef>
              <a:buClr>
                <a:schemeClr val="accent2"/>
              </a:buClr>
              <a:buSzPts val="960"/>
              <a:buFont typeface="Noto Sans Symbols"/>
              <a:buChar char="◻"/>
            </a:pPr>
            <a:r>
              <a:rPr lang="fr-FR" sz="1200">
                <a:solidFill>
                  <a:schemeClr val="dk1"/>
                </a:solidFill>
                <a:latin typeface="Calibri"/>
                <a:ea typeface="Calibri"/>
                <a:cs typeface="Calibri"/>
                <a:sym typeface="Calibri"/>
              </a:rPr>
              <a:t>Augmented GDP/h 2.4%/y</a:t>
            </a:r>
            <a:endParaRPr/>
          </a:p>
          <a:p>
            <a:pPr marL="1143000" lvl="2" indent="-228600">
              <a:spcBef>
                <a:spcPts val="240"/>
              </a:spcBef>
              <a:buClr>
                <a:schemeClr val="lt2"/>
              </a:buClr>
              <a:buSzPts val="780"/>
              <a:buFont typeface="Noto Sans Symbols"/>
              <a:buChar char="■"/>
            </a:pPr>
            <a:r>
              <a:rPr lang="fr-FR" sz="1200">
                <a:solidFill>
                  <a:schemeClr val="dk1"/>
                </a:solidFill>
                <a:latin typeface="Calibri"/>
                <a:ea typeface="Calibri"/>
                <a:cs typeface="Calibri"/>
                <a:sym typeface="Calibri"/>
              </a:rPr>
              <a:t>A peak in the 70’s</a:t>
            </a:r>
            <a:endParaRPr/>
          </a:p>
          <a:p>
            <a:pPr marL="342900" indent="-285750">
              <a:spcBef>
                <a:spcPts val="240"/>
              </a:spcBef>
              <a:buClr>
                <a:schemeClr val="lt2"/>
              </a:buClr>
              <a:buSzPts val="900"/>
            </a:pPr>
            <a:endParaRPr sz="1200">
              <a:solidFill>
                <a:schemeClr val="dk1"/>
              </a:solidFill>
              <a:latin typeface="Calibri"/>
              <a:ea typeface="Calibri"/>
              <a:cs typeface="Calibri"/>
              <a:sym typeface="Calibri"/>
            </a:endParaRPr>
          </a:p>
        </p:txBody>
      </p:sp>
      <p:pic>
        <p:nvPicPr>
          <p:cNvPr id="201" name="Google Shape;201;p10"/>
          <p:cNvPicPr preferRelativeResize="0"/>
          <p:nvPr/>
        </p:nvPicPr>
        <p:blipFill rotWithShape="1">
          <a:blip r:embed="rId5">
            <a:alphaModFix/>
          </a:blip>
          <a:srcRect/>
          <a:stretch/>
        </p:blipFill>
        <p:spPr>
          <a:xfrm>
            <a:off x="7443157" y="4472540"/>
            <a:ext cx="2982246" cy="2350617"/>
          </a:xfrm>
          <a:prstGeom prst="rect">
            <a:avLst/>
          </a:prstGeom>
          <a:noFill/>
          <a:ln>
            <a:noFill/>
          </a:ln>
        </p:spPr>
      </p:pic>
      <p:sp>
        <p:nvSpPr>
          <p:cNvPr id="202" name="Google Shape;202;p10"/>
          <p:cNvSpPr/>
          <p:nvPr/>
        </p:nvSpPr>
        <p:spPr>
          <a:xfrm>
            <a:off x="2279576" y="6052647"/>
            <a:ext cx="4572000" cy="461665"/>
          </a:xfrm>
          <a:prstGeom prst="rect">
            <a:avLst/>
          </a:prstGeom>
          <a:noFill/>
          <a:ln>
            <a:noFill/>
          </a:ln>
        </p:spPr>
        <p:txBody>
          <a:bodyPr spcFirstLastPara="1" wrap="square" lIns="91425" tIns="45700" rIns="91425" bIns="45700" anchor="t" anchorCtr="0">
            <a:spAutoFit/>
          </a:bodyPr>
          <a:lstStyle/>
          <a:p>
            <a:pPr>
              <a:buSzPts val="1200"/>
            </a:pPr>
            <a:r>
              <a:rPr lang="fr-FR" sz="1200">
                <a:solidFill>
                  <a:schemeClr val="accent1"/>
                </a:solidFill>
                <a:latin typeface="Calibri"/>
                <a:ea typeface="Calibri"/>
                <a:cs typeface="Calibri"/>
                <a:sym typeface="Calibri"/>
              </a:rPr>
              <a:t>Muller, N. Z. (2019). Long-Run Environmental Accounting in the U.S. Economy. </a:t>
            </a:r>
            <a:r>
              <a:rPr lang="fr-FR" sz="1200" i="1">
                <a:solidFill>
                  <a:schemeClr val="accent1"/>
                </a:solidFill>
                <a:latin typeface="Calibri"/>
                <a:ea typeface="Calibri"/>
                <a:cs typeface="Calibri"/>
                <a:sym typeface="Calibri"/>
              </a:rPr>
              <a:t>NBER Working Paper</a:t>
            </a:r>
            <a:r>
              <a:rPr lang="fr-FR" sz="1200">
                <a:solidFill>
                  <a:schemeClr val="accent1"/>
                </a:solidFill>
                <a:latin typeface="Calibri"/>
                <a:ea typeface="Calibri"/>
                <a:cs typeface="Calibri"/>
                <a:sym typeface="Calibri"/>
              </a:rPr>
              <a:t>, No. 25910.</a:t>
            </a:r>
            <a:endParaRPr sz="1200">
              <a:solidFill>
                <a:schemeClr val="accen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Main implementations of cap-and-trade systems</a:t>
            </a:r>
          </a:p>
        </p:txBody>
      </p:sp>
      <p:sp>
        <p:nvSpPr>
          <p:cNvPr id="3" name="Espace réservé du texte 2">
            <a:extLst>
              <a:ext uri="{FF2B5EF4-FFF2-40B4-BE49-F238E27FC236}">
                <a16:creationId xmlns:a16="http://schemas.microsoft.com/office/drawing/2014/main" id="{3BF7C6BF-6758-AA2C-F1AA-CE3E38AA361E}"/>
              </a:ext>
            </a:extLst>
          </p:cNvPr>
          <p:cNvSpPr>
            <a:spLocks noGrp="1"/>
          </p:cNvSpPr>
          <p:nvPr>
            <p:ph type="body" idx="1"/>
          </p:nvPr>
        </p:nvSpPr>
        <p:spPr/>
        <p:txBody>
          <a:bodyPr/>
          <a:lstStyle/>
          <a:p>
            <a:endParaRPr lang="fr-FR"/>
          </a:p>
        </p:txBody>
      </p:sp>
      <p:pic>
        <p:nvPicPr>
          <p:cNvPr id="209" name="Google Shape;209;p11"/>
          <p:cNvPicPr preferRelativeResize="0">
            <a:picLocks noChangeAspect="1"/>
          </p:cNvPicPr>
          <p:nvPr/>
        </p:nvPicPr>
        <p:blipFill rotWithShape="1">
          <a:blip r:embed="rId3">
            <a:alphaModFix/>
          </a:blip>
          <a:srcRect b="10191"/>
          <a:stretch/>
        </p:blipFill>
        <p:spPr>
          <a:xfrm>
            <a:off x="1524001" y="457200"/>
            <a:ext cx="6179871" cy="6423002"/>
          </a:xfrm>
          <a:prstGeom prst="rect">
            <a:avLst/>
          </a:prstGeom>
          <a:noFill/>
          <a:ln>
            <a:noFill/>
          </a:ln>
        </p:spPr>
      </p:pic>
      <p:sp>
        <p:nvSpPr>
          <p:cNvPr id="211" name="Google Shape;211;p11"/>
          <p:cNvSpPr/>
          <p:nvPr/>
        </p:nvSpPr>
        <p:spPr>
          <a:xfrm>
            <a:off x="7710850" y="5838132"/>
            <a:ext cx="2957151" cy="830956"/>
          </a:xfrm>
          <a:prstGeom prst="rect">
            <a:avLst/>
          </a:prstGeom>
          <a:noFill/>
          <a:ln>
            <a:noFill/>
          </a:ln>
        </p:spPr>
        <p:txBody>
          <a:bodyPr spcFirstLastPara="1" wrap="square" lIns="91425" tIns="45700" rIns="91425" bIns="45700" anchor="t" anchorCtr="0">
            <a:spAutoFit/>
          </a:bodyPr>
          <a:lstStyle/>
          <a:p>
            <a:pPr>
              <a:buSzPts val="1200"/>
            </a:pPr>
            <a:r>
              <a:rPr lang="fr-FR" sz="1200" dirty="0" err="1">
                <a:solidFill>
                  <a:schemeClr val="accent1"/>
                </a:solidFill>
                <a:latin typeface="Calibri"/>
                <a:ea typeface="Calibri"/>
                <a:cs typeface="Calibri"/>
                <a:sym typeface="Calibri"/>
              </a:rPr>
              <a:t>Stavins</a:t>
            </a:r>
            <a:r>
              <a:rPr lang="fr-FR" sz="1200" dirty="0">
                <a:solidFill>
                  <a:schemeClr val="accent1"/>
                </a:solidFill>
                <a:latin typeface="Calibri"/>
                <a:ea typeface="Calibri"/>
                <a:cs typeface="Calibri"/>
                <a:sym typeface="Calibri"/>
              </a:rPr>
              <a:t>, R. (2019). The Future of U.S. Carbon Pricing (NBER </a:t>
            </a:r>
            <a:r>
              <a:rPr lang="fr-FR" sz="1200" dirty="0" err="1">
                <a:solidFill>
                  <a:schemeClr val="accent1"/>
                </a:solidFill>
                <a:latin typeface="Calibri"/>
                <a:ea typeface="Calibri"/>
                <a:cs typeface="Calibri"/>
                <a:sym typeface="Calibri"/>
              </a:rPr>
              <a:t>working</a:t>
            </a:r>
            <a:r>
              <a:rPr lang="fr-FR" sz="1200" dirty="0">
                <a:solidFill>
                  <a:schemeClr val="accent1"/>
                </a:solidFill>
                <a:latin typeface="Calibri"/>
                <a:ea typeface="Calibri"/>
                <a:cs typeface="Calibri"/>
                <a:sym typeface="Calibri"/>
              </a:rPr>
              <a:t> </a:t>
            </a:r>
            <a:r>
              <a:rPr lang="fr-FR" sz="1200" dirty="0" err="1">
                <a:solidFill>
                  <a:schemeClr val="accent1"/>
                </a:solidFill>
                <a:latin typeface="Calibri"/>
                <a:ea typeface="Calibri"/>
                <a:cs typeface="Calibri"/>
                <a:sym typeface="Calibri"/>
              </a:rPr>
              <a:t>paper</a:t>
            </a:r>
            <a:r>
              <a:rPr lang="fr-FR" sz="1200" dirty="0">
                <a:solidFill>
                  <a:schemeClr val="accent1"/>
                </a:solidFill>
                <a:latin typeface="Calibri"/>
                <a:ea typeface="Calibri"/>
                <a:cs typeface="Calibri"/>
                <a:sym typeface="Calibri"/>
              </a:rPr>
              <a:t> No. 25912).</a:t>
            </a:r>
            <a:endParaRPr dirty="0"/>
          </a:p>
          <a:p>
            <a:pPr>
              <a:buSzPts val="1200"/>
            </a:pPr>
            <a:r>
              <a:rPr lang="fr-FR" sz="1200" dirty="0">
                <a:solidFill>
                  <a:schemeClr val="accent1"/>
                </a:solidFill>
                <a:latin typeface="Calibri"/>
                <a:ea typeface="Calibri"/>
                <a:cs typeface="Calibri"/>
                <a:sym typeface="Calibri"/>
              </a:rPr>
              <a:t>World Bank Group, State and Trends of Carbon Pricing 2019</a:t>
            </a:r>
            <a:endParaRPr sz="1200" dirty="0">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410B2-4C0F-42A9-0389-C7F751F70863}"/>
              </a:ext>
            </a:extLst>
          </p:cNvPr>
          <p:cNvSpPr>
            <a:spLocks noGrp="1"/>
          </p:cNvSpPr>
          <p:nvPr>
            <p:ph type="title"/>
          </p:nvPr>
        </p:nvSpPr>
        <p:spPr>
          <a:xfrm>
            <a:off x="6351" y="0"/>
            <a:ext cx="10972800" cy="457200"/>
          </a:xfrm>
        </p:spPr>
        <p:txBody>
          <a:bodyPr/>
          <a:lstStyle/>
          <a:p>
            <a:r>
              <a:rPr lang="fr-FR" dirty="0" err="1"/>
              <a:t>Where</a:t>
            </a:r>
            <a:r>
              <a:rPr lang="fr-FR" dirty="0"/>
              <a:t> and how </a:t>
            </a:r>
            <a:r>
              <a:rPr lang="fr-FR" dirty="0" err="1"/>
              <a:t>carbon</a:t>
            </a:r>
            <a:r>
              <a:rPr lang="fr-FR" dirty="0"/>
              <a:t> </a:t>
            </a:r>
            <a:r>
              <a:rPr lang="fr-FR" dirty="0" err="1"/>
              <a:t>is</a:t>
            </a:r>
            <a:r>
              <a:rPr lang="fr-FR" dirty="0"/>
              <a:t> </a:t>
            </a:r>
            <a:r>
              <a:rPr lang="fr-FR" dirty="0" err="1"/>
              <a:t>priced</a:t>
            </a:r>
            <a:r>
              <a:rPr lang="fr-FR" dirty="0"/>
              <a:t> ?</a:t>
            </a:r>
          </a:p>
        </p:txBody>
      </p:sp>
      <p:sp>
        <p:nvSpPr>
          <p:cNvPr id="7" name="Espace réservé du texte 6">
            <a:extLst>
              <a:ext uri="{FF2B5EF4-FFF2-40B4-BE49-F238E27FC236}">
                <a16:creationId xmlns:a16="http://schemas.microsoft.com/office/drawing/2014/main" id="{4F6C976D-BEEA-9B11-C1CA-C08502E7D4C9}"/>
              </a:ext>
            </a:extLst>
          </p:cNvPr>
          <p:cNvSpPr>
            <a:spLocks noGrp="1"/>
          </p:cNvSpPr>
          <p:nvPr>
            <p:ph type="body" idx="1"/>
          </p:nvPr>
        </p:nvSpPr>
        <p:spPr/>
        <p:txBody>
          <a:bodyPr/>
          <a:lstStyle/>
          <a:p>
            <a:endParaRPr lang="fr-FR"/>
          </a:p>
        </p:txBody>
      </p:sp>
      <p:pic>
        <p:nvPicPr>
          <p:cNvPr id="8" name="Image 7">
            <a:extLst>
              <a:ext uri="{FF2B5EF4-FFF2-40B4-BE49-F238E27FC236}">
                <a16:creationId xmlns:a16="http://schemas.microsoft.com/office/drawing/2014/main" id="{B54A6C99-15D3-BD72-D4C8-DBD048AD61EE}"/>
              </a:ext>
            </a:extLst>
          </p:cNvPr>
          <p:cNvPicPr>
            <a:picLocks noChangeAspect="1"/>
          </p:cNvPicPr>
          <p:nvPr/>
        </p:nvPicPr>
        <p:blipFill>
          <a:blip r:embed="rId2"/>
          <a:stretch>
            <a:fillRect/>
          </a:stretch>
        </p:blipFill>
        <p:spPr>
          <a:xfrm>
            <a:off x="6350" y="620688"/>
            <a:ext cx="12112525" cy="5780112"/>
          </a:xfrm>
          <a:prstGeom prst="rect">
            <a:avLst/>
          </a:prstGeom>
        </p:spPr>
      </p:pic>
      <p:pic>
        <p:nvPicPr>
          <p:cNvPr id="9" name="Image 8">
            <a:extLst>
              <a:ext uri="{FF2B5EF4-FFF2-40B4-BE49-F238E27FC236}">
                <a16:creationId xmlns:a16="http://schemas.microsoft.com/office/drawing/2014/main" id="{013E2F52-B495-3815-6C86-67AFF692613B}"/>
              </a:ext>
            </a:extLst>
          </p:cNvPr>
          <p:cNvPicPr>
            <a:picLocks noChangeAspect="1"/>
          </p:cNvPicPr>
          <p:nvPr/>
        </p:nvPicPr>
        <p:blipFill>
          <a:blip r:embed="rId3"/>
          <a:stretch>
            <a:fillRect/>
          </a:stretch>
        </p:blipFill>
        <p:spPr>
          <a:xfrm>
            <a:off x="11032140" y="457200"/>
            <a:ext cx="1153510" cy="634054"/>
          </a:xfrm>
          <a:prstGeom prst="rect">
            <a:avLst/>
          </a:prstGeom>
        </p:spPr>
      </p:pic>
    </p:spTree>
    <p:extLst>
      <p:ext uri="{BB962C8B-B14F-4D97-AF65-F5344CB8AC3E}">
        <p14:creationId xmlns:p14="http://schemas.microsoft.com/office/powerpoint/2010/main" val="4250100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2659F-A1D6-23FF-A3E1-0B8038D1BC6F}"/>
              </a:ext>
            </a:extLst>
          </p:cNvPr>
          <p:cNvSpPr>
            <a:spLocks noGrp="1"/>
          </p:cNvSpPr>
          <p:nvPr>
            <p:ph type="title"/>
          </p:nvPr>
        </p:nvSpPr>
        <p:spPr/>
        <p:txBody>
          <a:bodyPr/>
          <a:lstStyle/>
          <a:p>
            <a:r>
              <a:rPr lang="en-FR" dirty="0"/>
              <a:t>Carbon pricing in Europe (the ETS)</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875FD4FB-0F3B-A1DB-A926-4280F8A5ABA7}"/>
                  </a:ext>
                </a:extLst>
              </p:cNvPr>
              <p:cNvGraphicFramePr>
                <a:graphicFrameLocks noGrp="1"/>
              </p:cNvGraphicFramePr>
              <p:nvPr>
                <p:extLst>
                  <p:ext uri="{D42A27DB-BD31-4B8C-83A1-F6EECF244321}">
                    <p14:modId xmlns:p14="http://schemas.microsoft.com/office/powerpoint/2010/main" val="1294088889"/>
                  </p:ext>
                </p:extLst>
              </p:nvPr>
            </p:nvGraphicFramePr>
            <p:xfrm>
              <a:off x="1524001" y="0"/>
              <a:ext cx="9139237"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Add-in 3" title="Wooclap - Make learning awesome">
                <a:extLst>
                  <a:ext uri="{FF2B5EF4-FFF2-40B4-BE49-F238E27FC236}">
                    <a16:creationId xmlns:a16="http://schemas.microsoft.com/office/drawing/2014/main" id="{875FD4FB-0F3B-A1DB-A926-4280F8A5ABA7}"/>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1524001" y="0"/>
                <a:ext cx="9139237" cy="6858000"/>
              </a:xfrm>
              <a:prstGeom prst="rect">
                <a:avLst/>
              </a:prstGeom>
            </p:spPr>
          </p:pic>
        </mc:Fallback>
      </mc:AlternateContent>
    </p:spTree>
    <p:extLst>
      <p:ext uri="{BB962C8B-B14F-4D97-AF65-F5344CB8AC3E}">
        <p14:creationId xmlns:p14="http://schemas.microsoft.com/office/powerpoint/2010/main" val="303859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subTitle" idx="1"/>
          </p:nvPr>
        </p:nvSpPr>
        <p:spPr>
          <a:xfrm>
            <a:off x="2207568" y="2060848"/>
            <a:ext cx="6019800" cy="1752600"/>
          </a:xfrm>
          <a:prstGeom prst="rect">
            <a:avLst/>
          </a:prstGeom>
          <a:noFill/>
          <a:ln>
            <a:noFill/>
          </a:ln>
        </p:spPr>
        <p:txBody>
          <a:bodyPr spcFirstLastPara="1" wrap="square" lIns="91425" tIns="45700" rIns="91425" bIns="45700" anchor="t" anchorCtr="0">
            <a:noAutofit/>
          </a:bodyPr>
          <a:lstStyle/>
          <a:p>
            <a:pPr marL="0" indent="0">
              <a:spcBef>
                <a:spcPts val="0"/>
              </a:spcBef>
            </a:pPr>
            <a:r>
              <a:rPr lang="fr-FR" dirty="0">
                <a:solidFill>
                  <a:schemeClr val="bg1"/>
                </a:solidFill>
              </a:rPr>
              <a:t>The air pollution case</a:t>
            </a:r>
            <a:endParaRPr dirty="0">
              <a:solidFill>
                <a:schemeClr val="bg1"/>
              </a:solidFill>
            </a:endParaRPr>
          </a:p>
          <a:p>
            <a:pPr marL="0" indent="0"/>
            <a:r>
              <a:rPr lang="fr-FR" dirty="0" err="1">
                <a:solidFill>
                  <a:schemeClr val="bg1"/>
                </a:solidFill>
              </a:rPr>
              <a:t>Industrial</a:t>
            </a:r>
            <a:r>
              <a:rPr lang="fr-FR" dirty="0">
                <a:solidFill>
                  <a:schemeClr val="bg1"/>
                </a:solidFill>
              </a:rPr>
              <a:t> </a:t>
            </a:r>
            <a:r>
              <a:rPr lang="fr-FR" dirty="0" err="1">
                <a:solidFill>
                  <a:schemeClr val="bg1"/>
                </a:solidFill>
              </a:rPr>
              <a:t>revolution</a:t>
            </a:r>
            <a:r>
              <a:rPr lang="fr-FR" dirty="0">
                <a:solidFill>
                  <a:schemeClr val="bg1"/>
                </a:solidFill>
              </a:rPr>
              <a:t> and </a:t>
            </a:r>
            <a:r>
              <a:rPr lang="fr-FR" dirty="0" err="1">
                <a:solidFill>
                  <a:schemeClr val="bg1"/>
                </a:solidFill>
              </a:rPr>
              <a:t>environmental</a:t>
            </a:r>
            <a:r>
              <a:rPr lang="fr-FR" dirty="0">
                <a:solidFill>
                  <a:schemeClr val="bg1"/>
                </a:solidFill>
              </a:rPr>
              <a:t> </a:t>
            </a:r>
            <a:r>
              <a:rPr lang="fr-FR" dirty="0" err="1">
                <a:solidFill>
                  <a:schemeClr val="bg1"/>
                </a:solidFill>
              </a:rPr>
              <a:t>concern</a:t>
            </a:r>
            <a:endParaRPr dirty="0">
              <a:solidFill>
                <a:schemeClr val="bg1"/>
              </a:solidFill>
            </a:endParaRPr>
          </a:p>
          <a:p>
            <a:pPr marL="0" indent="0"/>
            <a:endParaRPr dirty="0"/>
          </a:p>
        </p:txBody>
      </p:sp>
      <p:sp>
        <p:nvSpPr>
          <p:cNvPr id="50" name="Google Shape;50;p2"/>
          <p:cNvSpPr txBox="1">
            <a:spLocks noGrp="1"/>
          </p:cNvSpPr>
          <p:nvPr>
            <p:ph type="title" idx="4294967295"/>
          </p:nvPr>
        </p:nvSpPr>
        <p:spPr>
          <a:xfrm>
            <a:off x="1524000" y="0"/>
            <a:ext cx="8229600" cy="457200"/>
          </a:xfrm>
          <a:prstGeom prst="rect">
            <a:avLst/>
          </a:prstGeom>
          <a:noFill/>
          <a:ln>
            <a:noFill/>
          </a:ln>
        </p:spPr>
        <p:txBody>
          <a:bodyPr spcFirstLastPara="1" wrap="square" lIns="91425" tIns="45700" rIns="91425" bIns="45700" anchor="ctr" anchorCtr="0">
            <a:noAutofit/>
          </a:bodyPr>
          <a:lstStyle/>
          <a:p>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345F-D567-E1A2-2C02-FE6D9BE0205B}"/>
              </a:ext>
            </a:extLst>
          </p:cNvPr>
          <p:cNvSpPr>
            <a:spLocks noGrp="1"/>
          </p:cNvSpPr>
          <p:nvPr>
            <p:ph type="title"/>
          </p:nvPr>
        </p:nvSpPr>
        <p:spPr/>
        <p:txBody>
          <a:bodyPr/>
          <a:lstStyle/>
          <a:p>
            <a:r>
              <a:rPr lang="en-FR" dirty="0"/>
              <a:t>ETS Carbon pricing</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8532A943-7C93-FD97-BB14-4DC43B398702}"/>
                  </a:ext>
                </a:extLst>
              </p:cNvPr>
              <p:cNvGraphicFramePr>
                <a:graphicFrameLocks noGrp="1"/>
              </p:cNvGraphicFramePr>
              <p:nvPr>
                <p:extLst>
                  <p:ext uri="{D42A27DB-BD31-4B8C-83A1-F6EECF244321}">
                    <p14:modId xmlns:p14="http://schemas.microsoft.com/office/powerpoint/2010/main" val="2951121759"/>
                  </p:ext>
                </p:extLst>
              </p:nvPr>
            </p:nvGraphicFramePr>
            <p:xfrm>
              <a:off x="0" y="457200"/>
              <a:ext cx="12192000" cy="640079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8532A943-7C93-FD97-BB14-4DC43B398702}"/>
                  </a:ext>
                </a:extLst>
              </p:cNvPr>
              <p:cNvPicPr>
                <a:picLocks noGrp="1" noRot="1" noChangeAspect="1" noMove="1" noResize="1" noEditPoints="1" noAdjustHandles="1" noChangeArrowheads="1" noChangeShapeType="1"/>
              </p:cNvPicPr>
              <p:nvPr/>
            </p:nvPicPr>
            <p:blipFill>
              <a:blip r:embed="rId3"/>
              <a:stretch>
                <a:fillRect/>
              </a:stretch>
            </p:blipFill>
            <p:spPr>
              <a:xfrm>
                <a:off x="0" y="457200"/>
                <a:ext cx="12192000" cy="6400799"/>
              </a:xfrm>
              <a:prstGeom prst="rect">
                <a:avLst/>
              </a:prstGeom>
            </p:spPr>
          </p:pic>
        </mc:Fallback>
      </mc:AlternateContent>
      <p:sp>
        <p:nvSpPr>
          <p:cNvPr id="6" name="TextBox 5">
            <a:extLst>
              <a:ext uri="{FF2B5EF4-FFF2-40B4-BE49-F238E27FC236}">
                <a16:creationId xmlns:a16="http://schemas.microsoft.com/office/drawing/2014/main" id="{47CAC662-E1DB-4BE3-2530-A153B87251BD}"/>
              </a:ext>
            </a:extLst>
          </p:cNvPr>
          <p:cNvSpPr txBox="1"/>
          <p:nvPr/>
        </p:nvSpPr>
        <p:spPr>
          <a:xfrm>
            <a:off x="2987040" y="3278161"/>
            <a:ext cx="6217920" cy="307777"/>
          </a:xfrm>
          <a:prstGeom prst="rect">
            <a:avLst/>
          </a:prstGeom>
          <a:noFill/>
        </p:spPr>
        <p:txBody>
          <a:bodyPr wrap="square">
            <a:spAutoFit/>
          </a:bodyPr>
          <a:lstStyle/>
          <a:p>
            <a:r>
              <a:rPr lang="en-FR" dirty="0"/>
              <a:t>https://ember-climate.org/data/data-tools/carbon-price-viewer/</a:t>
            </a:r>
          </a:p>
        </p:txBody>
      </p:sp>
    </p:spTree>
    <p:extLst>
      <p:ext uri="{BB962C8B-B14F-4D97-AF65-F5344CB8AC3E}">
        <p14:creationId xmlns:p14="http://schemas.microsoft.com/office/powerpoint/2010/main" val="3496310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DD749-9D6F-3D52-4B68-67AD6C88DFA6}"/>
              </a:ext>
            </a:extLst>
          </p:cNvPr>
          <p:cNvSpPr>
            <a:spLocks noGrp="1"/>
          </p:cNvSpPr>
          <p:nvPr>
            <p:ph type="title"/>
          </p:nvPr>
        </p:nvSpPr>
        <p:spPr/>
        <p:txBody>
          <a:bodyPr/>
          <a:lstStyle/>
          <a:p>
            <a:r>
              <a:rPr lang="fr-FR" dirty="0"/>
              <a:t>ETS vs </a:t>
            </a:r>
            <a:r>
              <a:rPr lang="fr-FR" dirty="0" err="1"/>
              <a:t>RoW</a:t>
            </a:r>
            <a:endParaRPr lang="fr-FR" dirty="0"/>
          </a:p>
        </p:txBody>
      </p:sp>
      <p:sp>
        <p:nvSpPr>
          <p:cNvPr id="3" name="Espace réservé du texte 2">
            <a:extLst>
              <a:ext uri="{FF2B5EF4-FFF2-40B4-BE49-F238E27FC236}">
                <a16:creationId xmlns:a16="http://schemas.microsoft.com/office/drawing/2014/main" id="{ED10C1F9-9534-3C13-A985-C260D1B4DD6C}"/>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02DAB93B-EF08-B5C0-A189-B800EFE2E8B8}"/>
              </a:ext>
            </a:extLst>
          </p:cNvPr>
          <p:cNvPicPr>
            <a:picLocks noChangeAspect="1"/>
          </p:cNvPicPr>
          <p:nvPr/>
        </p:nvPicPr>
        <p:blipFill>
          <a:blip r:embed="rId2"/>
          <a:stretch>
            <a:fillRect/>
          </a:stretch>
        </p:blipFill>
        <p:spPr>
          <a:xfrm>
            <a:off x="728511" y="457200"/>
            <a:ext cx="10734977" cy="6400800"/>
          </a:xfrm>
          <a:prstGeom prst="rect">
            <a:avLst/>
          </a:prstGeom>
        </p:spPr>
      </p:pic>
      <p:pic>
        <p:nvPicPr>
          <p:cNvPr id="5" name="Image 4">
            <a:extLst>
              <a:ext uri="{FF2B5EF4-FFF2-40B4-BE49-F238E27FC236}">
                <a16:creationId xmlns:a16="http://schemas.microsoft.com/office/drawing/2014/main" id="{15BD756B-ED56-6E38-6B54-AF23E6561DE6}"/>
              </a:ext>
            </a:extLst>
          </p:cNvPr>
          <p:cNvPicPr>
            <a:picLocks noChangeAspect="1"/>
          </p:cNvPicPr>
          <p:nvPr/>
        </p:nvPicPr>
        <p:blipFill>
          <a:blip r:embed="rId3"/>
          <a:stretch>
            <a:fillRect/>
          </a:stretch>
        </p:blipFill>
        <p:spPr>
          <a:xfrm>
            <a:off x="11032140" y="457200"/>
            <a:ext cx="1153510" cy="634054"/>
          </a:xfrm>
          <a:prstGeom prst="rect">
            <a:avLst/>
          </a:prstGeom>
        </p:spPr>
      </p:pic>
    </p:spTree>
    <p:extLst>
      <p:ext uri="{BB962C8B-B14F-4D97-AF65-F5344CB8AC3E}">
        <p14:creationId xmlns:p14="http://schemas.microsoft.com/office/powerpoint/2010/main" val="142177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880BD-DFDC-9AD6-21FC-21AB921F1C42}"/>
              </a:ext>
            </a:extLst>
          </p:cNvPr>
          <p:cNvSpPr>
            <a:spLocks noGrp="1"/>
          </p:cNvSpPr>
          <p:nvPr>
            <p:ph type="title"/>
          </p:nvPr>
        </p:nvSpPr>
        <p:spPr/>
        <p:txBody>
          <a:bodyPr/>
          <a:lstStyle/>
          <a:p>
            <a:r>
              <a:rPr lang="fr-FR" dirty="0"/>
              <a:t>And </a:t>
            </a:r>
            <a:r>
              <a:rPr lang="fr-FR" dirty="0" err="1"/>
              <a:t>target</a:t>
            </a:r>
            <a:endParaRPr lang="fr-FR" dirty="0"/>
          </a:p>
        </p:txBody>
      </p:sp>
      <p:sp>
        <p:nvSpPr>
          <p:cNvPr id="3" name="Espace réservé du texte 2">
            <a:extLst>
              <a:ext uri="{FF2B5EF4-FFF2-40B4-BE49-F238E27FC236}">
                <a16:creationId xmlns:a16="http://schemas.microsoft.com/office/drawing/2014/main" id="{4E4FC689-B005-AAE0-B1E8-FA82C5FD5D7C}"/>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5251A803-6092-9F8F-542A-E0F66025932E}"/>
              </a:ext>
            </a:extLst>
          </p:cNvPr>
          <p:cNvPicPr>
            <a:picLocks noChangeAspect="1"/>
          </p:cNvPicPr>
          <p:nvPr/>
        </p:nvPicPr>
        <p:blipFill>
          <a:blip r:embed="rId2"/>
          <a:stretch>
            <a:fillRect/>
          </a:stretch>
        </p:blipFill>
        <p:spPr>
          <a:xfrm>
            <a:off x="844319" y="457200"/>
            <a:ext cx="10503361" cy="6400800"/>
          </a:xfrm>
          <a:prstGeom prst="rect">
            <a:avLst/>
          </a:prstGeom>
        </p:spPr>
      </p:pic>
      <p:pic>
        <p:nvPicPr>
          <p:cNvPr id="5" name="Image 4">
            <a:extLst>
              <a:ext uri="{FF2B5EF4-FFF2-40B4-BE49-F238E27FC236}">
                <a16:creationId xmlns:a16="http://schemas.microsoft.com/office/drawing/2014/main" id="{6C62F42A-538F-E2D1-1F40-091F278A6F09}"/>
              </a:ext>
            </a:extLst>
          </p:cNvPr>
          <p:cNvPicPr>
            <a:picLocks noChangeAspect="1"/>
          </p:cNvPicPr>
          <p:nvPr/>
        </p:nvPicPr>
        <p:blipFill>
          <a:blip r:embed="rId3"/>
          <a:stretch>
            <a:fillRect/>
          </a:stretch>
        </p:blipFill>
        <p:spPr>
          <a:xfrm>
            <a:off x="11032140" y="457200"/>
            <a:ext cx="1153510" cy="634054"/>
          </a:xfrm>
          <a:prstGeom prst="rect">
            <a:avLst/>
          </a:prstGeom>
        </p:spPr>
      </p:pic>
    </p:spTree>
    <p:extLst>
      <p:ext uri="{BB962C8B-B14F-4D97-AF65-F5344CB8AC3E}">
        <p14:creationId xmlns:p14="http://schemas.microsoft.com/office/powerpoint/2010/main" val="407283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10B4B-6EEF-A8C1-DDF2-C2D755CEECD2}"/>
              </a:ext>
            </a:extLst>
          </p:cNvPr>
          <p:cNvSpPr>
            <a:spLocks noGrp="1"/>
          </p:cNvSpPr>
          <p:nvPr>
            <p:ph type="title"/>
          </p:nvPr>
        </p:nvSpPr>
        <p:spPr/>
        <p:txBody>
          <a:bodyPr/>
          <a:lstStyle/>
          <a:p>
            <a:r>
              <a:rPr lang="fr-FR" dirty="0"/>
              <a:t>Share of ETS/</a:t>
            </a:r>
            <a:r>
              <a:rPr lang="fr-FR" dirty="0" err="1"/>
              <a:t>tax</a:t>
            </a:r>
            <a:endParaRPr lang="fr-FR" dirty="0"/>
          </a:p>
        </p:txBody>
      </p:sp>
      <p:sp>
        <p:nvSpPr>
          <p:cNvPr id="3" name="Espace réservé du texte 2">
            <a:extLst>
              <a:ext uri="{FF2B5EF4-FFF2-40B4-BE49-F238E27FC236}">
                <a16:creationId xmlns:a16="http://schemas.microsoft.com/office/drawing/2014/main" id="{009C6F81-CFA4-1229-AA6B-82D1F5C63707}"/>
              </a:ext>
            </a:extLst>
          </p:cNvPr>
          <p:cNvSpPr>
            <a:spLocks noGrp="1"/>
          </p:cNvSpPr>
          <p:nvPr>
            <p:ph type="body" idx="1"/>
          </p:nvPr>
        </p:nvSpPr>
        <p:spPr>
          <a:xfrm>
            <a:off x="334434" y="620688"/>
            <a:ext cx="4569097" cy="6048400"/>
          </a:xfrm>
        </p:spPr>
        <p:txBody>
          <a:bodyPr/>
          <a:lstStyle/>
          <a:p>
            <a:endParaRPr lang="fr-FR" dirty="0"/>
          </a:p>
          <a:p>
            <a:pPr marL="142875" indent="0">
              <a:buNone/>
            </a:pPr>
            <a:endParaRPr lang="fr-FR" dirty="0"/>
          </a:p>
          <a:p>
            <a:r>
              <a:rPr lang="fr-FR" dirty="0"/>
              <a:t>EU ETS </a:t>
            </a:r>
            <a:r>
              <a:rPr lang="fr-FR" dirty="0" err="1"/>
              <a:t>amount</a:t>
            </a:r>
            <a:r>
              <a:rPr lang="fr-FR" dirty="0"/>
              <a:t> to 44% of world </a:t>
            </a:r>
            <a:r>
              <a:rPr lang="fr-FR" dirty="0" err="1"/>
              <a:t>carbon</a:t>
            </a:r>
            <a:r>
              <a:rPr lang="fr-FR" dirty="0"/>
              <a:t> revenues for 8% of world </a:t>
            </a:r>
            <a:r>
              <a:rPr lang="fr-FR" dirty="0" err="1"/>
              <a:t>emissions</a:t>
            </a:r>
            <a:endParaRPr lang="fr-FR" dirty="0"/>
          </a:p>
          <a:p>
            <a:r>
              <a:rPr lang="fr-FR" dirty="0"/>
              <a:t>40% of EU </a:t>
            </a:r>
            <a:r>
              <a:rPr lang="fr-FR" dirty="0" err="1"/>
              <a:t>emissions</a:t>
            </a:r>
            <a:r>
              <a:rPr lang="fr-FR" dirty="0"/>
              <a:t> are </a:t>
            </a:r>
            <a:r>
              <a:rPr lang="fr-FR" dirty="0" err="1"/>
              <a:t>covered</a:t>
            </a:r>
            <a:r>
              <a:rPr lang="fr-FR" dirty="0"/>
              <a:t> by EU ETS</a:t>
            </a:r>
          </a:p>
          <a:p>
            <a:r>
              <a:rPr lang="fr-FR" dirty="0" err="1"/>
              <a:t>Remains</a:t>
            </a:r>
            <a:r>
              <a:rPr lang="fr-FR" dirty="0"/>
              <a:t> </a:t>
            </a:r>
            <a:r>
              <a:rPr lang="fr-FR" dirty="0" err="1"/>
              <a:t>rather</a:t>
            </a:r>
            <a:r>
              <a:rPr lang="fr-FR" dirty="0"/>
              <a:t> </a:t>
            </a:r>
            <a:r>
              <a:rPr lang="fr-FR" dirty="0" err="1"/>
              <a:t>low</a:t>
            </a:r>
            <a:r>
              <a:rPr lang="fr-FR" dirty="0"/>
              <a:t> : EU ETS revenue 20 </a:t>
            </a:r>
            <a:r>
              <a:rPr lang="fr-FR" dirty="0" err="1"/>
              <a:t>T</a:t>
            </a:r>
            <a:r>
              <a:rPr lang="fr-FR" dirty="0"/>
              <a:t>$ for 42b$ revenu (0.2%)</a:t>
            </a:r>
          </a:p>
        </p:txBody>
      </p:sp>
      <p:pic>
        <p:nvPicPr>
          <p:cNvPr id="8" name="Image 7">
            <a:extLst>
              <a:ext uri="{FF2B5EF4-FFF2-40B4-BE49-F238E27FC236}">
                <a16:creationId xmlns:a16="http://schemas.microsoft.com/office/drawing/2014/main" id="{AB9E0514-80D8-7353-72E4-A0D4E9466B22}"/>
              </a:ext>
            </a:extLst>
          </p:cNvPr>
          <p:cNvPicPr>
            <a:picLocks noChangeAspect="1"/>
          </p:cNvPicPr>
          <p:nvPr/>
        </p:nvPicPr>
        <p:blipFill>
          <a:blip r:embed="rId2"/>
          <a:stretch>
            <a:fillRect/>
          </a:stretch>
        </p:blipFill>
        <p:spPr>
          <a:xfrm>
            <a:off x="9758363" y="457200"/>
            <a:ext cx="904874" cy="678322"/>
          </a:xfrm>
          <a:prstGeom prst="rect">
            <a:avLst/>
          </a:prstGeom>
        </p:spPr>
      </p:pic>
      <p:pic>
        <p:nvPicPr>
          <p:cNvPr id="4" name="Image 3">
            <a:extLst>
              <a:ext uri="{FF2B5EF4-FFF2-40B4-BE49-F238E27FC236}">
                <a16:creationId xmlns:a16="http://schemas.microsoft.com/office/drawing/2014/main" id="{EF87D389-54A8-4DF5-654C-DBB1481E857E}"/>
              </a:ext>
            </a:extLst>
          </p:cNvPr>
          <p:cNvPicPr>
            <a:picLocks noChangeAspect="1"/>
          </p:cNvPicPr>
          <p:nvPr/>
        </p:nvPicPr>
        <p:blipFill>
          <a:blip r:embed="rId3"/>
          <a:stretch>
            <a:fillRect/>
          </a:stretch>
        </p:blipFill>
        <p:spPr>
          <a:xfrm>
            <a:off x="4903531" y="461886"/>
            <a:ext cx="7282118" cy="6387024"/>
          </a:xfrm>
          <a:prstGeom prst="rect">
            <a:avLst/>
          </a:prstGeom>
        </p:spPr>
      </p:pic>
      <p:pic>
        <p:nvPicPr>
          <p:cNvPr id="5" name="Image 4">
            <a:extLst>
              <a:ext uri="{FF2B5EF4-FFF2-40B4-BE49-F238E27FC236}">
                <a16:creationId xmlns:a16="http://schemas.microsoft.com/office/drawing/2014/main" id="{F9D65CC8-03F1-8484-FCBA-120933170613}"/>
              </a:ext>
            </a:extLst>
          </p:cNvPr>
          <p:cNvPicPr>
            <a:picLocks noChangeAspect="1"/>
          </p:cNvPicPr>
          <p:nvPr/>
        </p:nvPicPr>
        <p:blipFill>
          <a:blip r:embed="rId4"/>
          <a:stretch>
            <a:fillRect/>
          </a:stretch>
        </p:blipFill>
        <p:spPr>
          <a:xfrm>
            <a:off x="11032140" y="457200"/>
            <a:ext cx="1153510" cy="634054"/>
          </a:xfrm>
          <a:prstGeom prst="rect">
            <a:avLst/>
          </a:prstGeom>
        </p:spPr>
      </p:pic>
      <p:pic>
        <p:nvPicPr>
          <p:cNvPr id="6" name="Image 5">
            <a:extLst>
              <a:ext uri="{FF2B5EF4-FFF2-40B4-BE49-F238E27FC236}">
                <a16:creationId xmlns:a16="http://schemas.microsoft.com/office/drawing/2014/main" id="{DDA1B370-B4FD-DD79-EEE2-B41F7C7EB2BC}"/>
              </a:ext>
            </a:extLst>
          </p:cNvPr>
          <p:cNvPicPr>
            <a:picLocks noChangeAspect="1"/>
          </p:cNvPicPr>
          <p:nvPr/>
        </p:nvPicPr>
        <p:blipFill>
          <a:blip r:embed="rId5"/>
          <a:stretch>
            <a:fillRect/>
          </a:stretch>
        </p:blipFill>
        <p:spPr>
          <a:xfrm>
            <a:off x="0" y="3592247"/>
            <a:ext cx="4910985" cy="3261349"/>
          </a:xfrm>
          <a:prstGeom prst="rect">
            <a:avLst/>
          </a:prstGeom>
        </p:spPr>
      </p:pic>
    </p:spTree>
    <p:extLst>
      <p:ext uri="{BB962C8B-B14F-4D97-AF65-F5344CB8AC3E}">
        <p14:creationId xmlns:p14="http://schemas.microsoft.com/office/powerpoint/2010/main" val="320974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15E1-EEF6-B583-7FA1-124FE9BC9572}"/>
              </a:ext>
            </a:extLst>
          </p:cNvPr>
          <p:cNvSpPr>
            <a:spLocks noGrp="1"/>
          </p:cNvSpPr>
          <p:nvPr>
            <p:ph type="title"/>
          </p:nvPr>
        </p:nvSpPr>
        <p:spPr/>
        <p:txBody>
          <a:bodyPr/>
          <a:lstStyle/>
          <a:p>
            <a:r>
              <a:rPr lang="en-FR" dirty="0"/>
              <a:t>Quiz time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B7C9D7DF-0A9A-D051-495D-9166A7505E9E}"/>
                  </a:ext>
                </a:extLst>
              </p:cNvPr>
              <p:cNvGraphicFramePr>
                <a:graphicFrameLocks noGrp="1"/>
              </p:cNvGraphicFramePr>
              <p:nvPr>
                <p:extLst>
                  <p:ext uri="{D42A27DB-BD31-4B8C-83A1-F6EECF244321}">
                    <p14:modId xmlns:p14="http://schemas.microsoft.com/office/powerpoint/2010/main" val="3157441212"/>
                  </p:ext>
                </p:extLst>
              </p:nvPr>
            </p:nvGraphicFramePr>
            <p:xfrm>
              <a:off x="1524001" y="457200"/>
              <a:ext cx="9139237" cy="6400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ooclap - Make learning awesome">
                <a:extLst>
                  <a:ext uri="{FF2B5EF4-FFF2-40B4-BE49-F238E27FC236}">
                    <a16:creationId xmlns:a16="http://schemas.microsoft.com/office/drawing/2014/main" id="{B7C9D7DF-0A9A-D051-495D-9166A7505E9E}"/>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524001" y="457200"/>
                <a:ext cx="9139237" cy="6400800"/>
              </a:xfrm>
              <a:prstGeom prst="rect">
                <a:avLst/>
              </a:prstGeom>
            </p:spPr>
          </p:pic>
        </mc:Fallback>
      </mc:AlternateContent>
    </p:spTree>
    <p:extLst>
      <p:ext uri="{BB962C8B-B14F-4D97-AF65-F5344CB8AC3E}">
        <p14:creationId xmlns:p14="http://schemas.microsoft.com/office/powerpoint/2010/main" val="2022265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15E1-EEF6-B583-7FA1-124FE9BC9572}"/>
              </a:ext>
            </a:extLst>
          </p:cNvPr>
          <p:cNvSpPr>
            <a:spLocks noGrp="1"/>
          </p:cNvSpPr>
          <p:nvPr>
            <p:ph type="title"/>
          </p:nvPr>
        </p:nvSpPr>
        <p:spPr/>
        <p:txBody>
          <a:bodyPr/>
          <a:lstStyle/>
          <a:p>
            <a:r>
              <a:rPr lang="en-FR" dirty="0"/>
              <a:t>Quiz time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Wooclap - Make learning awesome">
                <a:extLst>
                  <a:ext uri="{FF2B5EF4-FFF2-40B4-BE49-F238E27FC236}">
                    <a16:creationId xmlns:a16="http://schemas.microsoft.com/office/drawing/2014/main" id="{18E1ACAA-9B93-0356-1C7A-B114911DED45}"/>
                  </a:ext>
                </a:extLst>
              </p:cNvPr>
              <p:cNvGraphicFramePr>
                <a:graphicFrameLocks noGrp="1"/>
              </p:cNvGraphicFramePr>
              <p:nvPr>
                <p:extLst>
                  <p:ext uri="{D42A27DB-BD31-4B8C-83A1-F6EECF244321}">
                    <p14:modId xmlns:p14="http://schemas.microsoft.com/office/powerpoint/2010/main" val="3883254165"/>
                  </p:ext>
                </p:extLst>
              </p:nvPr>
            </p:nvGraphicFramePr>
            <p:xfrm>
              <a:off x="1524000" y="457200"/>
              <a:ext cx="9144000" cy="6400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3" name="Add-in 2" title="Wooclap - Make learning awesome">
                <a:extLst>
                  <a:ext uri="{FF2B5EF4-FFF2-40B4-BE49-F238E27FC236}">
                    <a16:creationId xmlns:a16="http://schemas.microsoft.com/office/drawing/2014/main" id="{18E1ACAA-9B93-0356-1C7A-B114911DED45}"/>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524000" y="457200"/>
                <a:ext cx="9144000" cy="6400800"/>
              </a:xfrm>
              <a:prstGeom prst="rect">
                <a:avLst/>
              </a:prstGeom>
            </p:spPr>
          </p:pic>
        </mc:Fallback>
      </mc:AlternateContent>
    </p:spTree>
    <p:extLst>
      <p:ext uri="{BB962C8B-B14F-4D97-AF65-F5344CB8AC3E}">
        <p14:creationId xmlns:p14="http://schemas.microsoft.com/office/powerpoint/2010/main" val="14816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15E1-EEF6-B583-7FA1-124FE9BC9572}"/>
              </a:ext>
            </a:extLst>
          </p:cNvPr>
          <p:cNvSpPr>
            <a:spLocks noGrp="1"/>
          </p:cNvSpPr>
          <p:nvPr>
            <p:ph type="title"/>
          </p:nvPr>
        </p:nvSpPr>
        <p:spPr/>
        <p:txBody>
          <a:bodyPr/>
          <a:lstStyle/>
          <a:p>
            <a:r>
              <a:rPr lang="en-FR" dirty="0"/>
              <a:t>Quiz time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FDC5757C-ECC7-AFF6-A7B2-11D6640ACFD9}"/>
                  </a:ext>
                </a:extLst>
              </p:cNvPr>
              <p:cNvGraphicFramePr>
                <a:graphicFrameLocks noGrp="1"/>
              </p:cNvGraphicFramePr>
              <p:nvPr>
                <p:extLst>
                  <p:ext uri="{D42A27DB-BD31-4B8C-83A1-F6EECF244321}">
                    <p14:modId xmlns:p14="http://schemas.microsoft.com/office/powerpoint/2010/main" val="2235319424"/>
                  </p:ext>
                </p:extLst>
              </p:nvPr>
            </p:nvGraphicFramePr>
            <p:xfrm>
              <a:off x="1524001" y="457200"/>
              <a:ext cx="9139237" cy="6400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ooclap - Make learning awesome">
                <a:extLst>
                  <a:ext uri="{FF2B5EF4-FFF2-40B4-BE49-F238E27FC236}">
                    <a16:creationId xmlns:a16="http://schemas.microsoft.com/office/drawing/2014/main" id="{FDC5757C-ECC7-AFF6-A7B2-11D6640ACFD9}"/>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524001" y="457200"/>
                <a:ext cx="9139237" cy="6400800"/>
              </a:xfrm>
              <a:prstGeom prst="rect">
                <a:avLst/>
              </a:prstGeom>
            </p:spPr>
          </p:pic>
        </mc:Fallback>
      </mc:AlternateContent>
    </p:spTree>
    <p:extLst>
      <p:ext uri="{BB962C8B-B14F-4D97-AF65-F5344CB8AC3E}">
        <p14:creationId xmlns:p14="http://schemas.microsoft.com/office/powerpoint/2010/main" val="542978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15E1-EEF6-B583-7FA1-124FE9BC9572}"/>
              </a:ext>
            </a:extLst>
          </p:cNvPr>
          <p:cNvSpPr>
            <a:spLocks noGrp="1"/>
          </p:cNvSpPr>
          <p:nvPr>
            <p:ph type="title"/>
          </p:nvPr>
        </p:nvSpPr>
        <p:spPr/>
        <p:txBody>
          <a:bodyPr/>
          <a:lstStyle/>
          <a:p>
            <a:r>
              <a:rPr lang="en-FR" dirty="0"/>
              <a:t>Quiz time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Wooclap - Make learning awesome">
                <a:extLst>
                  <a:ext uri="{FF2B5EF4-FFF2-40B4-BE49-F238E27FC236}">
                    <a16:creationId xmlns:a16="http://schemas.microsoft.com/office/drawing/2014/main" id="{39105B54-6983-AD8F-0BA5-EE09056D6493}"/>
                  </a:ext>
                </a:extLst>
              </p:cNvPr>
              <p:cNvGraphicFramePr>
                <a:graphicFrameLocks noGrp="1"/>
              </p:cNvGraphicFramePr>
              <p:nvPr>
                <p:extLst>
                  <p:ext uri="{D42A27DB-BD31-4B8C-83A1-F6EECF244321}">
                    <p14:modId xmlns:p14="http://schemas.microsoft.com/office/powerpoint/2010/main" val="2630211214"/>
                  </p:ext>
                </p:extLst>
              </p:nvPr>
            </p:nvGraphicFramePr>
            <p:xfrm>
              <a:off x="1524001" y="1923393"/>
              <a:ext cx="9143999" cy="493460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title="Wooclap - Make learning awesome">
                <a:extLst>
                  <a:ext uri="{FF2B5EF4-FFF2-40B4-BE49-F238E27FC236}">
                    <a16:creationId xmlns:a16="http://schemas.microsoft.com/office/drawing/2014/main" id="{39105B54-6983-AD8F-0BA5-EE09056D6493}"/>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1524001" y="1923393"/>
                <a:ext cx="9143999" cy="4934606"/>
              </a:xfrm>
              <a:prstGeom prst="rect">
                <a:avLst/>
              </a:prstGeom>
            </p:spPr>
          </p:pic>
        </mc:Fallback>
      </mc:AlternateContent>
      <p:sp>
        <p:nvSpPr>
          <p:cNvPr id="5" name="TextBox 4">
            <a:extLst>
              <a:ext uri="{FF2B5EF4-FFF2-40B4-BE49-F238E27FC236}">
                <a16:creationId xmlns:a16="http://schemas.microsoft.com/office/drawing/2014/main" id="{F39ED191-75A1-62E9-03C4-4844CBE3459B}"/>
              </a:ext>
            </a:extLst>
          </p:cNvPr>
          <p:cNvSpPr txBox="1"/>
          <p:nvPr/>
        </p:nvSpPr>
        <p:spPr>
          <a:xfrm>
            <a:off x="1676401" y="582599"/>
            <a:ext cx="8634249" cy="1323439"/>
          </a:xfrm>
          <a:prstGeom prst="rect">
            <a:avLst/>
          </a:prstGeom>
          <a:noFill/>
        </p:spPr>
        <p:txBody>
          <a:bodyPr wrap="square" rtlCol="0">
            <a:spAutoFit/>
          </a:bodyPr>
          <a:lstStyle/>
          <a:p>
            <a:r>
              <a:rPr lang="en-GB" sz="1600" b="1" dirty="0"/>
              <a:t>A new, zero CO2 emission energy production technology has been invented by Anissa. The marginal production cost of 1 </a:t>
            </a:r>
            <a:r>
              <a:rPr lang="en-GB" sz="1600" b="1" dirty="0" err="1"/>
              <a:t>Mwh</a:t>
            </a:r>
            <a:r>
              <a:rPr lang="en-GB" sz="1600" b="1" dirty="0"/>
              <a:t> of electricity with this means of production is 200€.</a:t>
            </a:r>
          </a:p>
          <a:p>
            <a:r>
              <a:rPr lang="en-GB" sz="1600" b="1" dirty="0"/>
              <a:t>How much should the carbon emission price (per ton) be for this energy generation to be cheaper than coal production ?</a:t>
            </a:r>
            <a:endParaRPr lang="en-FR" sz="1600" b="1" dirty="0"/>
          </a:p>
        </p:txBody>
      </p:sp>
    </p:spTree>
    <p:extLst>
      <p:ext uri="{BB962C8B-B14F-4D97-AF65-F5344CB8AC3E}">
        <p14:creationId xmlns:p14="http://schemas.microsoft.com/office/powerpoint/2010/main" val="308795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3"/>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Tax versus Trade-and-cap versus command-and-control</a:t>
            </a:r>
          </a:p>
        </p:txBody>
      </p:sp>
      <p:sp>
        <p:nvSpPr>
          <p:cNvPr id="5" name="Espace réservé du texte 4">
            <a:extLst>
              <a:ext uri="{FF2B5EF4-FFF2-40B4-BE49-F238E27FC236}">
                <a16:creationId xmlns:a16="http://schemas.microsoft.com/office/drawing/2014/main" id="{BF5F4729-94E7-CFCC-EDB3-987C04B71306}"/>
              </a:ext>
            </a:extLst>
          </p:cNvPr>
          <p:cNvSpPr>
            <a:spLocks noGrp="1"/>
          </p:cNvSpPr>
          <p:nvPr>
            <p:ph type="body" idx="1"/>
          </p:nvPr>
        </p:nvSpPr>
        <p:spPr/>
        <p:txBody>
          <a:bodyPr/>
          <a:lstStyle/>
          <a:p>
            <a:endParaRPr lang="fr-FR"/>
          </a:p>
        </p:txBody>
      </p:sp>
      <p:graphicFrame>
        <p:nvGraphicFramePr>
          <p:cNvPr id="225" name="Google Shape;225;p13"/>
          <p:cNvGraphicFramePr/>
          <p:nvPr>
            <p:extLst>
              <p:ext uri="{D42A27DB-BD31-4B8C-83A1-F6EECF244321}">
                <p14:modId xmlns:p14="http://schemas.microsoft.com/office/powerpoint/2010/main" val="2242454728"/>
              </p:ext>
            </p:extLst>
          </p:nvPr>
        </p:nvGraphicFramePr>
        <p:xfrm>
          <a:off x="6350" y="457200"/>
          <a:ext cx="12179300" cy="6400799"/>
        </p:xfrm>
        <a:graphic>
          <a:graphicData uri="http://schemas.openxmlformats.org/drawingml/2006/table">
            <a:tbl>
              <a:tblPr firstRow="1" bandRow="1">
                <a:noFill/>
                <a:tableStyleId>{CEE57647-C953-44C0-BB20-8827A9FB75A6}</a:tableStyleId>
              </a:tblPr>
              <a:tblGrid>
                <a:gridCol w="1717347">
                  <a:extLst>
                    <a:ext uri="{9D8B030D-6E8A-4147-A177-3AD203B41FA5}">
                      <a16:colId xmlns:a16="http://schemas.microsoft.com/office/drawing/2014/main" val="20000"/>
                    </a:ext>
                  </a:extLst>
                </a:gridCol>
                <a:gridCol w="3531475">
                  <a:extLst>
                    <a:ext uri="{9D8B030D-6E8A-4147-A177-3AD203B41FA5}">
                      <a16:colId xmlns:a16="http://schemas.microsoft.com/office/drawing/2014/main" val="20001"/>
                    </a:ext>
                  </a:extLst>
                </a:gridCol>
                <a:gridCol w="3331780">
                  <a:extLst>
                    <a:ext uri="{9D8B030D-6E8A-4147-A177-3AD203B41FA5}">
                      <a16:colId xmlns:a16="http://schemas.microsoft.com/office/drawing/2014/main" val="20002"/>
                    </a:ext>
                  </a:extLst>
                </a:gridCol>
                <a:gridCol w="3598698">
                  <a:extLst>
                    <a:ext uri="{9D8B030D-6E8A-4147-A177-3AD203B41FA5}">
                      <a16:colId xmlns:a16="http://schemas.microsoft.com/office/drawing/2014/main" val="20003"/>
                    </a:ext>
                  </a:extLst>
                </a:gridCol>
              </a:tblGrid>
              <a:tr h="258369">
                <a:tc>
                  <a:txBody>
                    <a:bodyPr/>
                    <a:lstStyle/>
                    <a:p>
                      <a:pPr marL="0" marR="0" lvl="0" indent="0" algn="l" rtl="0">
                        <a:lnSpc>
                          <a:spcPct val="100000"/>
                        </a:lnSpc>
                        <a:spcBef>
                          <a:spcPts val="0"/>
                        </a:spcBef>
                        <a:spcAft>
                          <a:spcPts val="0"/>
                        </a:spcAft>
                        <a:buClr>
                          <a:srgbClr val="000000"/>
                        </a:buClr>
                        <a:buSzPts val="800"/>
                        <a:buFont typeface="Arial"/>
                        <a:buNone/>
                      </a:pPr>
                      <a:endParaRPr sz="1050" u="none" strike="noStrike" cap="none">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fr-FR" sz="1050" u="none" strike="noStrike" cap="none" dirty="0" err="1">
                          <a:latin typeface="Calibri" panose="020F0502020204030204" pitchFamily="34" charset="0"/>
                          <a:ea typeface="Calibri"/>
                          <a:cs typeface="Calibri" panose="020F0502020204030204" pitchFamily="34" charset="0"/>
                          <a:sym typeface="Calibri"/>
                        </a:rPr>
                        <a:t>Tax</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fr-FR" sz="1050" u="none" strike="noStrike" cap="none" dirty="0">
                          <a:latin typeface="Calibri" panose="020F0502020204030204" pitchFamily="34" charset="0"/>
                          <a:ea typeface="Calibri"/>
                          <a:cs typeface="Calibri" panose="020F0502020204030204" pitchFamily="34" charset="0"/>
                          <a:sym typeface="Calibri"/>
                        </a:rPr>
                        <a:t>Cap-and-</a:t>
                      </a:r>
                      <a:r>
                        <a:rPr lang="fr-FR" sz="1050" u="none" strike="noStrike" cap="none" dirty="0" err="1">
                          <a:latin typeface="Calibri" panose="020F0502020204030204" pitchFamily="34" charset="0"/>
                          <a:ea typeface="Calibri"/>
                          <a:cs typeface="Calibri" panose="020F0502020204030204" pitchFamily="34" charset="0"/>
                          <a:sym typeface="Calibri"/>
                        </a:rPr>
                        <a:t>trade</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fr-FR" sz="1050" u="none" strike="noStrike" cap="none">
                          <a:latin typeface="Calibri" panose="020F0502020204030204" pitchFamily="34" charset="0"/>
                          <a:ea typeface="Calibri"/>
                          <a:cs typeface="Calibri" panose="020F0502020204030204" pitchFamily="34" charset="0"/>
                          <a:sym typeface="Calibri"/>
                        </a:rPr>
                        <a:t>Command-and-control</a:t>
                      </a:r>
                      <a:endParaRPr sz="2000" u="none" strike="noStrike" cap="none">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0"/>
                  </a:ext>
                </a:extLst>
              </a:tr>
              <a:tr h="587188">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a:latin typeface="Calibri" panose="020F0502020204030204" pitchFamily="34" charset="0"/>
                          <a:ea typeface="Calibri"/>
                          <a:cs typeface="Calibri" panose="020F0502020204030204" pitchFamily="34" charset="0"/>
                          <a:sym typeface="Calibri"/>
                        </a:rPr>
                        <a:t>Cost effectiveness</a:t>
                      </a:r>
                      <a:endParaRPr sz="1050" b="1" u="none" strike="noStrike" cap="none">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Yes, </a:t>
                      </a:r>
                      <a:r>
                        <a:rPr lang="fr-FR" sz="1050" u="none" strike="noStrike" cap="none" dirty="0" err="1">
                          <a:latin typeface="Calibri" panose="020F0502020204030204" pitchFamily="34" charset="0"/>
                          <a:ea typeface="Calibri"/>
                          <a:cs typeface="Calibri" panose="020F0502020204030204" pitchFamily="34" charset="0"/>
                          <a:sym typeface="Calibri"/>
                        </a:rPr>
                        <a:t>under</a:t>
                      </a:r>
                      <a:r>
                        <a:rPr lang="fr-FR" sz="1050" u="none" strike="noStrike" cap="none" dirty="0">
                          <a:latin typeface="Calibri" panose="020F0502020204030204" pitchFamily="34" charset="0"/>
                          <a:ea typeface="Calibri"/>
                          <a:cs typeface="Calibri" panose="020F0502020204030204" pitchFamily="34" charset="0"/>
                          <a:sym typeface="Calibri"/>
                        </a:rPr>
                        <a:t> condition</a:t>
                      </a:r>
                      <a:endParaRPr sz="2000" u="none" strike="noStrike" cap="none" dirty="0">
                        <a:latin typeface="Calibri" panose="020F0502020204030204" pitchFamily="34" charset="0"/>
                        <a:cs typeface="Calibri" panose="020F0502020204030204" pitchFamily="34" charset="0"/>
                      </a:endParaRPr>
                    </a:p>
                    <a:p>
                      <a:pPr marL="628650" marR="0" lvl="1"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If </a:t>
                      </a:r>
                      <a:r>
                        <a:rPr lang="fr-FR" sz="1050" u="none" strike="noStrike" cap="none" dirty="0" err="1">
                          <a:latin typeface="Calibri" panose="020F0502020204030204" pitchFamily="34" charset="0"/>
                          <a:ea typeface="Calibri"/>
                          <a:cs typeface="Calibri" panose="020F0502020204030204" pitchFamily="34" charset="0"/>
                          <a:sym typeface="Calibri"/>
                        </a:rPr>
                        <a:t>applied</a:t>
                      </a:r>
                      <a:r>
                        <a:rPr lang="fr-FR" sz="1050" u="none" strike="noStrike" cap="none" dirty="0">
                          <a:latin typeface="Calibri" panose="020F0502020204030204" pitchFamily="34" charset="0"/>
                          <a:ea typeface="Calibri"/>
                          <a:cs typeface="Calibri" panose="020F0502020204030204" pitchFamily="34" charset="0"/>
                          <a:sym typeface="Calibri"/>
                        </a:rPr>
                        <a:t> to all, </a:t>
                      </a:r>
                      <a:r>
                        <a:rPr lang="fr-FR" sz="1050" u="none" strike="noStrike" cap="none" dirty="0" err="1">
                          <a:latin typeface="Calibri" panose="020F0502020204030204" pitchFamily="34" charset="0"/>
                          <a:ea typeface="Calibri"/>
                          <a:cs typeface="Calibri" panose="020F0502020204030204" pitchFamily="34" charset="0"/>
                          <a:sym typeface="Calibri"/>
                        </a:rPr>
                        <a:t>with</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same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price</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Yes </a:t>
                      </a:r>
                      <a:r>
                        <a:rPr lang="fr-FR" sz="1050" u="none" strike="noStrike" cap="none" dirty="0" err="1">
                          <a:latin typeface="Calibri" panose="020F0502020204030204" pitchFamily="34" charset="0"/>
                          <a:ea typeface="Calibri"/>
                          <a:cs typeface="Calibri" panose="020F0502020204030204" pitchFamily="34" charset="0"/>
                          <a:sym typeface="Calibri"/>
                        </a:rPr>
                        <a:t>under</a:t>
                      </a:r>
                      <a:r>
                        <a:rPr lang="fr-FR" sz="1050" u="none" strike="noStrike" cap="none" dirty="0">
                          <a:latin typeface="Calibri" panose="020F0502020204030204" pitchFamily="34" charset="0"/>
                          <a:ea typeface="Calibri"/>
                          <a:cs typeface="Calibri" panose="020F0502020204030204" pitchFamily="34" charset="0"/>
                          <a:sym typeface="Calibri"/>
                        </a:rPr>
                        <a:t> conditions:</a:t>
                      </a:r>
                      <a:endParaRPr sz="2000" u="none" strike="noStrike" cap="none" dirty="0">
                        <a:latin typeface="Calibri" panose="020F0502020204030204" pitchFamily="34" charset="0"/>
                        <a:cs typeface="Calibri" panose="020F0502020204030204" pitchFamily="34" charset="0"/>
                      </a:endParaRPr>
                    </a:p>
                    <a:p>
                      <a:pPr marL="628650" marR="0" lvl="1"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If </a:t>
                      </a:r>
                      <a:r>
                        <a:rPr lang="fr-FR" sz="1050" u="none" strike="noStrike" cap="none" dirty="0" err="1">
                          <a:latin typeface="Calibri" panose="020F0502020204030204" pitchFamily="34" charset="0"/>
                          <a:ea typeface="Calibri"/>
                          <a:cs typeface="Calibri" panose="020F0502020204030204" pitchFamily="34" charset="0"/>
                          <a:sym typeface="Calibri"/>
                        </a:rPr>
                        <a:t>applied</a:t>
                      </a:r>
                      <a:r>
                        <a:rPr lang="fr-FR" sz="1050" u="none" strike="noStrike" cap="none" dirty="0">
                          <a:latin typeface="Calibri" panose="020F0502020204030204" pitchFamily="34" charset="0"/>
                          <a:ea typeface="Calibri"/>
                          <a:cs typeface="Calibri" panose="020F0502020204030204" pitchFamily="34" charset="0"/>
                          <a:sym typeface="Calibri"/>
                        </a:rPr>
                        <a:t> to all (high </a:t>
                      </a:r>
                      <a:r>
                        <a:rPr lang="fr-FR" sz="1050" u="none" strike="noStrike" cap="none" dirty="0" err="1">
                          <a:latin typeface="Calibri" panose="020F0502020204030204" pitchFamily="34" charset="0"/>
                          <a:ea typeface="Calibri"/>
                          <a:cs typeface="Calibri" panose="020F0502020204030204" pitchFamily="34" charset="0"/>
                          <a:sym typeface="Calibri"/>
                        </a:rPr>
                        <a:t>t.c</a:t>
                      </a:r>
                      <a:r>
                        <a:rPr lang="fr-FR" sz="1050" u="none" strike="noStrike" cap="none" dirty="0">
                          <a:latin typeface="Calibri" panose="020F0502020204030204" pitchFamily="34" charset="0"/>
                          <a:ea typeface="Calibri"/>
                          <a:cs typeface="Calibri" panose="020F0502020204030204" pitchFamily="34" charset="0"/>
                          <a:sym typeface="Calibri"/>
                        </a:rPr>
                        <a:t>.)</a:t>
                      </a:r>
                      <a:endParaRPr sz="2000" u="none" strike="noStrike" cap="none" dirty="0">
                        <a:latin typeface="Calibri" panose="020F0502020204030204" pitchFamily="34" charset="0"/>
                        <a:cs typeface="Calibri" panose="020F0502020204030204" pitchFamily="34" charset="0"/>
                      </a:endParaRPr>
                    </a:p>
                    <a:p>
                      <a:pPr marL="628650" marR="0" lvl="1"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No free </a:t>
                      </a:r>
                      <a:r>
                        <a:rPr lang="fr-FR" sz="1050" u="none" strike="noStrike" cap="none" dirty="0" err="1">
                          <a:latin typeface="Calibri" panose="020F0502020204030204" pitchFamily="34" charset="0"/>
                          <a:ea typeface="Calibri"/>
                          <a:cs typeface="Calibri" panose="020F0502020204030204" pitchFamily="34" charset="0"/>
                          <a:sym typeface="Calibri"/>
                        </a:rPr>
                        <a:t>allowances</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No, very different implicit prices</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Unless cost il low! </a:t>
                      </a:r>
                      <a:endParaRPr sz="2000" u="none" strike="noStrike" cap="none">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r h="1080418">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err="1">
                          <a:latin typeface="Calibri" panose="020F0502020204030204" pitchFamily="34" charset="0"/>
                          <a:ea typeface="Calibri"/>
                          <a:cs typeface="Calibri" panose="020F0502020204030204" pitchFamily="34" charset="0"/>
                          <a:sym typeface="Calibri"/>
                        </a:rPr>
                        <a:t>Uncertainty</a:t>
                      </a:r>
                      <a:r>
                        <a:rPr lang="fr-FR" sz="1050" b="1" u="none" strike="noStrike" cap="none" dirty="0">
                          <a:latin typeface="Calibri" panose="020F0502020204030204" pitchFamily="34" charset="0"/>
                          <a:ea typeface="Calibri"/>
                          <a:cs typeface="Calibri" panose="020F0502020204030204" pitchFamily="34" charset="0"/>
                          <a:sym typeface="Calibri"/>
                        </a:rPr>
                        <a:t> of </a:t>
                      </a:r>
                      <a:r>
                        <a:rPr lang="fr-FR" sz="1050" b="1" u="none" strike="noStrike" cap="none" dirty="0" err="1">
                          <a:latin typeface="Calibri" panose="020F0502020204030204" pitchFamily="34" charset="0"/>
                          <a:ea typeface="Calibri"/>
                          <a:cs typeface="Calibri" panose="020F0502020204030204" pitchFamily="34" charset="0"/>
                          <a:sym typeface="Calibri"/>
                        </a:rPr>
                        <a:t>cost</a:t>
                      </a:r>
                      <a:r>
                        <a:rPr lang="fr-FR" sz="1050" b="1" u="none" strike="noStrike" cap="none" dirty="0">
                          <a:latin typeface="Calibri" panose="020F0502020204030204" pitchFamily="34" charset="0"/>
                          <a:ea typeface="Calibri"/>
                          <a:cs typeface="Calibri" panose="020F0502020204030204" pitchFamily="34" charset="0"/>
                          <a:sym typeface="Calibri"/>
                        </a:rPr>
                        <a:t> </a:t>
                      </a:r>
                      <a:r>
                        <a:rPr lang="fr-FR" sz="1050" b="1" u="none" strike="noStrike" cap="none" dirty="0" err="1">
                          <a:latin typeface="Calibri" panose="020F0502020204030204" pitchFamily="34" charset="0"/>
                          <a:ea typeface="Calibri"/>
                          <a:cs typeface="Calibri" panose="020F0502020204030204" pitchFamily="34" charset="0"/>
                          <a:sym typeface="Calibri"/>
                        </a:rPr>
                        <a:t>uncertainty</a:t>
                      </a:r>
                      <a:r>
                        <a:rPr lang="fr-FR" sz="1050" b="1" u="none" strike="noStrike" cap="none" dirty="0">
                          <a:latin typeface="Calibri" panose="020F0502020204030204" pitchFamily="34" charset="0"/>
                          <a:ea typeface="Calibri"/>
                          <a:cs typeface="Calibri" panose="020F0502020204030204" pitchFamily="34" charset="0"/>
                          <a:sym typeface="Calibri"/>
                        </a:rPr>
                        <a:t> of </a:t>
                      </a:r>
                      <a:r>
                        <a:rPr lang="fr-FR" sz="1050" b="1" u="none" strike="noStrike" cap="none" dirty="0" err="1">
                          <a:latin typeface="Calibri" panose="020F0502020204030204" pitchFamily="34" charset="0"/>
                          <a:ea typeface="Calibri"/>
                          <a:cs typeface="Calibri" panose="020F0502020204030204" pitchFamily="34" charset="0"/>
                          <a:sym typeface="Calibri"/>
                        </a:rPr>
                        <a:t>quantities</a:t>
                      </a:r>
                      <a:endParaRPr sz="1050" b="1"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Superior in simple </a:t>
                      </a:r>
                      <a:r>
                        <a:rPr lang="fr-FR" sz="1050" u="none" strike="noStrike" cap="none" dirty="0" err="1">
                          <a:latin typeface="Calibri" panose="020F0502020204030204" pitchFamily="34" charset="0"/>
                          <a:ea typeface="Calibri"/>
                          <a:cs typeface="Calibri" panose="020F0502020204030204" pitchFamily="34" charset="0"/>
                          <a:sym typeface="Calibri"/>
                        </a:rPr>
                        <a:t>framework</a:t>
                      </a:r>
                      <a:r>
                        <a:rPr lang="fr-FR" sz="1050" u="none" strike="noStrike" cap="none" dirty="0">
                          <a:latin typeface="Calibri" panose="020F0502020204030204" pitchFamily="34" charset="0"/>
                          <a:ea typeface="Calibri"/>
                          <a:cs typeface="Calibri" panose="020F0502020204030204" pitchFamily="34" charset="0"/>
                          <a:sym typeface="Calibri"/>
                        </a:rPr>
                        <a:t>, as </a:t>
                      </a:r>
                      <a:r>
                        <a:rPr lang="fr-FR" sz="1050" u="none" strike="noStrike" cap="none" dirty="0" err="1">
                          <a:latin typeface="Calibri" panose="020F0502020204030204" pitchFamily="34" charset="0"/>
                          <a:ea typeface="Calibri"/>
                          <a:cs typeface="Calibri" panose="020F0502020204030204" pitchFamily="34" charset="0"/>
                          <a:sym typeface="Calibri"/>
                        </a:rPr>
                        <a:t>quantities</a:t>
                      </a:r>
                      <a:r>
                        <a:rPr lang="fr-FR" sz="1050" u="none" strike="noStrike" cap="none" dirty="0">
                          <a:latin typeface="Calibri" panose="020F0502020204030204" pitchFamily="34" charset="0"/>
                          <a:ea typeface="Calibri"/>
                          <a:cs typeface="Calibri" panose="020F0502020204030204" pitchFamily="34" charset="0"/>
                          <a:sym typeface="Calibri"/>
                        </a:rPr>
                        <a:t> are a stock</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Price </a:t>
                      </a:r>
                      <a:r>
                        <a:rPr lang="fr-FR" sz="1050" u="none" strike="noStrike" cap="none" dirty="0" err="1">
                          <a:latin typeface="Calibri" panose="020F0502020204030204" pitchFamily="34" charset="0"/>
                          <a:ea typeface="Calibri"/>
                          <a:cs typeface="Calibri" panose="020F0502020204030204" pitchFamily="34" charset="0"/>
                          <a:sym typeface="Calibri"/>
                        </a:rPr>
                        <a:t>stability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is</a:t>
                      </a:r>
                      <a:r>
                        <a:rPr lang="fr-FR" sz="1050" u="none" strike="noStrike" cap="none" dirty="0">
                          <a:latin typeface="Calibri" panose="020F0502020204030204" pitchFamily="34" charset="0"/>
                          <a:ea typeface="Calibri"/>
                          <a:cs typeface="Calibri" panose="020F0502020204030204" pitchFamily="34" charset="0"/>
                          <a:sym typeface="Calibri"/>
                        </a:rPr>
                        <a:t> key to long </a:t>
                      </a:r>
                      <a:r>
                        <a:rPr lang="fr-FR" sz="1050" u="none" strike="noStrike" cap="none" dirty="0" err="1">
                          <a:latin typeface="Calibri" panose="020F0502020204030204" pitchFamily="34" charset="0"/>
                          <a:ea typeface="Calibri"/>
                          <a:cs typeface="Calibri" panose="020F0502020204030204" pitchFamily="34" charset="0"/>
                          <a:sym typeface="Calibri"/>
                        </a:rPr>
                        <a:t>term</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decision</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Inferior</a:t>
                      </a:r>
                      <a:r>
                        <a:rPr lang="fr-FR" sz="1050" u="none" strike="noStrike" cap="none" dirty="0">
                          <a:latin typeface="Calibri" panose="020F0502020204030204" pitchFamily="34" charset="0"/>
                          <a:ea typeface="Calibri"/>
                          <a:cs typeface="Calibri" panose="020F0502020204030204" pitchFamily="34" charset="0"/>
                          <a:sym typeface="Calibri"/>
                        </a:rPr>
                        <a:t>, but quantités are a stock and </a:t>
                      </a:r>
                      <a:r>
                        <a:rPr lang="fr-FR" sz="1050" u="none" strike="noStrike" cap="none" dirty="0" err="1">
                          <a:latin typeface="Calibri" panose="020F0502020204030204" pitchFamily="34" charset="0"/>
                          <a:ea typeface="Calibri"/>
                          <a:cs typeface="Calibri" panose="020F0502020204030204" pitchFamily="34" charset="0"/>
                          <a:sym typeface="Calibri"/>
                        </a:rPr>
                        <a:t>investment</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is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also</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Second </a:t>
                      </a:r>
                      <a:r>
                        <a:rPr lang="fr-FR" sz="1050" u="none" strike="noStrike" cap="none" dirty="0" err="1">
                          <a:latin typeface="Calibri" panose="020F0502020204030204" pitchFamily="34" charset="0"/>
                          <a:ea typeface="Calibri"/>
                          <a:cs typeface="Calibri" panose="020F0502020204030204" pitchFamily="34" charset="0"/>
                          <a:sym typeface="Calibri"/>
                        </a:rPr>
                        <a:t>order</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depends</a:t>
                      </a:r>
                      <a:r>
                        <a:rPr lang="fr-FR" sz="1050" u="none" strike="noStrike" cap="none" dirty="0">
                          <a:latin typeface="Calibri" panose="020F0502020204030204" pitchFamily="34" charset="0"/>
                          <a:ea typeface="Calibri"/>
                          <a:cs typeface="Calibri" panose="020F0502020204030204" pitchFamily="34" charset="0"/>
                          <a:sym typeface="Calibri"/>
                        </a:rPr>
                        <a:t> on comparative </a:t>
                      </a:r>
                      <a:r>
                        <a:rPr lang="fr-FR" sz="1050" u="none" strike="noStrike" cap="none" dirty="0" err="1">
                          <a:latin typeface="Calibri" panose="020F0502020204030204" pitchFamily="34" charset="0"/>
                          <a:ea typeface="Calibri"/>
                          <a:cs typeface="Calibri" panose="020F0502020204030204" pitchFamily="34" charset="0"/>
                          <a:sym typeface="Calibri"/>
                        </a:rPr>
                        <a:t>slope</a:t>
                      </a:r>
                      <a:r>
                        <a:rPr lang="fr-FR" sz="1050" u="none" strike="noStrike" cap="none" dirty="0">
                          <a:latin typeface="Calibri" panose="020F0502020204030204" pitchFamily="34" charset="0"/>
                          <a:ea typeface="Calibri"/>
                          <a:cs typeface="Calibri" panose="020F0502020204030204" pitchFamily="34" charset="0"/>
                          <a:sym typeface="Calibri"/>
                        </a:rPr>
                        <a:t> of marginal </a:t>
                      </a:r>
                      <a:r>
                        <a:rPr lang="fr-FR" sz="1050" u="none" strike="noStrike" cap="none" dirty="0" err="1">
                          <a:latin typeface="Calibri" panose="020F0502020204030204" pitchFamily="34" charset="0"/>
                          <a:ea typeface="Calibri"/>
                          <a:cs typeface="Calibri" panose="020F0502020204030204" pitchFamily="34" charset="0"/>
                          <a:sym typeface="Calibri"/>
                        </a:rPr>
                        <a:t>cost</a:t>
                      </a:r>
                      <a:r>
                        <a:rPr lang="fr-FR" sz="1050" u="none" strike="noStrike" cap="none" dirty="0">
                          <a:latin typeface="Calibri" panose="020F0502020204030204" pitchFamily="34" charset="0"/>
                          <a:ea typeface="Calibri"/>
                          <a:cs typeface="Calibri" panose="020F0502020204030204" pitchFamily="34" charset="0"/>
                          <a:sym typeface="Calibri"/>
                        </a:rPr>
                        <a:t> and marginal </a:t>
                      </a:r>
                      <a:r>
                        <a:rPr lang="fr-FR" sz="1050" u="none" strike="noStrike" cap="none" dirty="0" err="1">
                          <a:latin typeface="Calibri" panose="020F0502020204030204" pitchFamily="34" charset="0"/>
                          <a:ea typeface="Calibri"/>
                          <a:cs typeface="Calibri" panose="020F0502020204030204" pitchFamily="34" charset="0"/>
                          <a:sym typeface="Calibri"/>
                        </a:rPr>
                        <a:t>benefit</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Central </a:t>
                      </a:r>
                      <a:r>
                        <a:rPr lang="fr-FR" sz="1050" u="none" strike="noStrike" cap="none" dirty="0" err="1">
                          <a:latin typeface="Calibri" panose="020F0502020204030204" pitchFamily="34" charset="0"/>
                          <a:ea typeface="Calibri"/>
                          <a:cs typeface="Calibri" panose="020F0502020204030204" pitchFamily="34" charset="0"/>
                          <a:sym typeface="Calibri"/>
                        </a:rPr>
                        <a:t>bank</a:t>
                      </a:r>
                      <a:r>
                        <a:rPr lang="fr-FR" sz="1050" u="none" strike="noStrike" cap="none" dirty="0">
                          <a:latin typeface="Calibri" panose="020F0502020204030204" pitchFamily="34" charset="0"/>
                          <a:ea typeface="Calibri"/>
                          <a:cs typeface="Calibri" panose="020F0502020204030204" pitchFamily="34" charset="0"/>
                          <a:sym typeface="Calibri"/>
                        </a:rPr>
                        <a:t> type monitoring of </a:t>
                      </a:r>
                      <a:r>
                        <a:rPr lang="fr-FR" sz="1050" u="none" strike="noStrike" cap="none" dirty="0" err="1">
                          <a:latin typeface="Calibri" panose="020F0502020204030204" pitchFamily="34" charset="0"/>
                          <a:ea typeface="Calibri"/>
                          <a:cs typeface="Calibri" panose="020F0502020204030204" pitchFamily="34" charset="0"/>
                          <a:sym typeface="Calibri"/>
                        </a:rPr>
                        <a:t>market</a:t>
                      </a:r>
                      <a:r>
                        <a:rPr lang="fr-FR" sz="1050" u="none" strike="noStrike" cap="none" dirty="0">
                          <a:latin typeface="Calibri" panose="020F0502020204030204" pitchFamily="34" charset="0"/>
                          <a:ea typeface="Calibri"/>
                          <a:cs typeface="Calibri" panose="020F0502020204030204" pitchFamily="34" charset="0"/>
                          <a:sym typeface="Calibri"/>
                        </a:rPr>
                        <a:t> can </a:t>
                      </a:r>
                      <a:r>
                        <a:rPr lang="fr-FR" sz="1050" u="none" strike="noStrike" cap="none" dirty="0" err="1">
                          <a:latin typeface="Calibri" panose="020F0502020204030204" pitchFamily="34" charset="0"/>
                          <a:ea typeface="Calibri"/>
                          <a:cs typeface="Calibri" panose="020F0502020204030204" pitchFamily="34" charset="0"/>
                          <a:sym typeface="Calibri"/>
                        </a:rPr>
                        <a:t>stabilze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price</a:t>
                      </a:r>
                      <a:r>
                        <a:rPr lang="fr-FR" sz="1050" u="none" strike="noStrike" cap="none" dirty="0">
                          <a:latin typeface="Calibri" panose="020F0502020204030204" pitchFamily="34" charset="0"/>
                          <a:ea typeface="Calibri"/>
                          <a:cs typeface="Calibri" panose="020F0502020204030204" pitchFamily="34" charset="0"/>
                          <a:sym typeface="Calibri"/>
                        </a:rPr>
                        <a:t> and </a:t>
                      </a:r>
                      <a:r>
                        <a:rPr lang="fr-FR" sz="1050" u="none" strike="noStrike" cap="none" dirty="0" err="1">
                          <a:latin typeface="Calibri" panose="020F0502020204030204" pitchFamily="34" charset="0"/>
                          <a:ea typeface="Calibri"/>
                          <a:cs typeface="Calibri" panose="020F0502020204030204" pitchFamily="34" charset="0"/>
                          <a:sym typeface="Calibri"/>
                        </a:rPr>
                        <a:t>mimick</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tax</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Very (</a:t>
                      </a:r>
                      <a:r>
                        <a:rPr lang="fr-FR" sz="1050" u="none" strike="noStrike" cap="none" dirty="0" err="1">
                          <a:latin typeface="Calibri" panose="020F0502020204030204" pitchFamily="34" charset="0"/>
                          <a:ea typeface="Calibri"/>
                          <a:cs typeface="Calibri" panose="020F0502020204030204" pitchFamily="34" charset="0"/>
                          <a:sym typeface="Calibri"/>
                        </a:rPr>
                        <a:t>too</a:t>
                      </a:r>
                      <a:r>
                        <a:rPr lang="fr-FR" sz="1050" u="none" strike="noStrike" cap="none" dirty="0">
                          <a:latin typeface="Calibri" panose="020F0502020204030204" pitchFamily="34" charset="0"/>
                          <a:ea typeface="Calibri"/>
                          <a:cs typeface="Calibri" panose="020F0502020204030204" pitchFamily="34" charset="0"/>
                          <a:sym typeface="Calibri"/>
                        </a:rPr>
                        <a:t>?) flexible,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Long </a:t>
                      </a:r>
                      <a:r>
                        <a:rPr lang="fr-FR" sz="1050" u="none" strike="noStrike" cap="none" dirty="0" err="1">
                          <a:latin typeface="Calibri" panose="020F0502020204030204" pitchFamily="34" charset="0"/>
                          <a:ea typeface="Calibri"/>
                          <a:cs typeface="Calibri" panose="020F0502020204030204" pitchFamily="34" charset="0"/>
                          <a:sym typeface="Calibri"/>
                        </a:rPr>
                        <a:t>term</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efficiency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through</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banning</a:t>
                      </a:r>
                      <a:r>
                        <a:rPr lang="fr-FR" sz="1050" u="none" strike="noStrike" cap="none" dirty="0">
                          <a:latin typeface="Calibri" panose="020F0502020204030204" pitchFamily="34" charset="0"/>
                          <a:ea typeface="Calibri"/>
                          <a:cs typeface="Calibri" panose="020F0502020204030204" pitchFamily="34" charset="0"/>
                          <a:sym typeface="Calibri"/>
                        </a:rPr>
                        <a:t>)</a:t>
                      </a:r>
                      <a:endParaRPr sz="2000" u="none" strike="noStrike" cap="none"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2"/>
                  </a:ext>
                </a:extLst>
              </a:tr>
              <a:tr h="909027">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err="1">
                          <a:latin typeface="Calibri" panose="020F0502020204030204" pitchFamily="34" charset="0"/>
                          <a:ea typeface="Calibri"/>
                          <a:cs typeface="Calibri" panose="020F0502020204030204" pitchFamily="34" charset="0"/>
                          <a:sym typeface="Calibri"/>
                        </a:rPr>
                        <a:t>Governance</a:t>
                      </a:r>
                      <a:endParaRPr sz="1050" b="1"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Tax</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legislation</a:t>
                      </a:r>
                      <a:r>
                        <a:rPr lang="fr-FR" sz="1050" u="none" strike="noStrike" cap="none" dirty="0">
                          <a:latin typeface="Calibri" panose="020F0502020204030204" pitchFamily="34" charset="0"/>
                          <a:ea typeface="Calibri"/>
                          <a:cs typeface="Calibri" panose="020F0502020204030204" pitchFamily="34" charset="0"/>
                          <a:sym typeface="Calibri"/>
                        </a:rPr>
                        <a:t>, in the hand of finance </a:t>
                      </a:r>
                      <a:r>
                        <a:rPr lang="fr-FR" sz="1050" u="none" strike="noStrike" cap="none" dirty="0" err="1">
                          <a:latin typeface="Calibri" panose="020F0502020204030204" pitchFamily="34" charset="0"/>
                          <a:ea typeface="Calibri"/>
                          <a:cs typeface="Calibri" panose="020F0502020204030204" pitchFamily="34" charset="0"/>
                          <a:sym typeface="Calibri"/>
                        </a:rPr>
                        <a:t>committee</a:t>
                      </a:r>
                      <a:r>
                        <a:rPr lang="fr-FR" sz="1050" u="none" strike="noStrike" cap="none" dirty="0">
                          <a:latin typeface="Calibri" panose="020F0502020204030204" pitchFamily="34" charset="0"/>
                          <a:ea typeface="Calibri"/>
                          <a:cs typeface="Calibri" panose="020F0502020204030204" pitchFamily="34" charset="0"/>
                          <a:sym typeface="Calibri"/>
                        </a:rPr>
                        <a:t> in </a:t>
                      </a:r>
                      <a:r>
                        <a:rPr lang="fr-FR" sz="1050" u="none" strike="noStrike" cap="none" dirty="0" err="1">
                          <a:latin typeface="Calibri" panose="020F0502020204030204" pitchFamily="34" charset="0"/>
                          <a:ea typeface="Calibri"/>
                          <a:cs typeface="Calibri" panose="020F0502020204030204" pitchFamily="34" charset="0"/>
                          <a:sym typeface="Calibri"/>
                        </a:rPr>
                        <a:t>parliament</a:t>
                      </a:r>
                      <a:r>
                        <a:rPr lang="fr-FR" sz="1050" u="none" strike="noStrike" cap="none" dirty="0">
                          <a:latin typeface="Calibri" panose="020F0502020204030204" pitchFamily="34" charset="0"/>
                          <a:ea typeface="Calibri"/>
                          <a:cs typeface="Calibri" panose="020F0502020204030204" pitchFamily="34" charset="0"/>
                          <a:sym typeface="Calibri"/>
                        </a:rPr>
                        <a:t>, not green </a:t>
                      </a:r>
                      <a:r>
                        <a:rPr lang="fr-FR" sz="1050" u="none" strike="noStrike" cap="none" dirty="0" err="1">
                          <a:latin typeface="Calibri" panose="020F0502020204030204" pitchFamily="34" charset="0"/>
                          <a:ea typeface="Calibri"/>
                          <a:cs typeface="Calibri" panose="020F0502020204030204" pitchFamily="34" charset="0"/>
                          <a:sym typeface="Calibri"/>
                        </a:rPr>
                        <a:t>usually</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Use of </a:t>
                      </a:r>
                      <a:r>
                        <a:rPr lang="fr-FR" sz="1050" u="none" strike="noStrike" cap="none" dirty="0" err="1">
                          <a:latin typeface="Calibri" panose="020F0502020204030204" pitchFamily="34" charset="0"/>
                          <a:ea typeface="Calibri"/>
                          <a:cs typeface="Calibri" panose="020F0502020204030204" pitchFamily="34" charset="0"/>
                          <a:sym typeface="Calibri"/>
                        </a:rPr>
                        <a:t>receipts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symbolically</a:t>
                      </a:r>
                      <a:r>
                        <a:rPr lang="fr-FR" sz="1050" u="none" strike="noStrike" cap="none" dirty="0">
                          <a:latin typeface="Calibri" panose="020F0502020204030204" pitchFamily="34" charset="0"/>
                          <a:ea typeface="Calibri"/>
                          <a:cs typeface="Calibri" panose="020F0502020204030204" pitchFamily="34" charset="0"/>
                          <a:sym typeface="Calibri"/>
                        </a:rPr>
                        <a:t> important (not relevant </a:t>
                      </a:r>
                      <a:r>
                        <a:rPr lang="fr-FR" sz="1050" u="none" strike="noStrike" cap="none" dirty="0" err="1">
                          <a:latin typeface="Calibri" panose="020F0502020204030204" pitchFamily="34" charset="0"/>
                          <a:ea typeface="Calibri"/>
                          <a:cs typeface="Calibri" panose="020F0502020204030204" pitchFamily="34" charset="0"/>
                          <a:sym typeface="Calibri"/>
                        </a:rPr>
                        <a:t>however</a:t>
                      </a:r>
                      <a:r>
                        <a:rPr lang="fr-FR" sz="1050" u="none" strike="noStrike" cap="none" dirty="0">
                          <a:latin typeface="Calibri" panose="020F0502020204030204" pitchFamily="34" charset="0"/>
                          <a:ea typeface="Calibri"/>
                          <a:cs typeface="Calibri" panose="020F0502020204030204" pitchFamily="34" charset="0"/>
                          <a:sym typeface="Calibri"/>
                        </a:rPr>
                        <a:t>)</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Specific</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legislation</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committees</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no </a:t>
                      </a:r>
                      <a:r>
                        <a:rPr lang="fr-FR" sz="1050" u="none" strike="noStrike" cap="none" dirty="0" err="1">
                          <a:latin typeface="Calibri" panose="020F0502020204030204" pitchFamily="34" charset="0"/>
                          <a:ea typeface="Calibri"/>
                          <a:cs typeface="Calibri" panose="020F0502020204030204" pitchFamily="34" charset="0"/>
                          <a:sym typeface="Calibri"/>
                        </a:rPr>
                        <a:t>unanimity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needed</a:t>
                      </a:r>
                      <a:r>
                        <a:rPr lang="fr-FR" sz="1050" u="none" strike="noStrike" cap="none" dirty="0">
                          <a:latin typeface="Calibri" panose="020F0502020204030204" pitchFamily="34" charset="0"/>
                          <a:ea typeface="Calibri"/>
                          <a:cs typeface="Calibri" panose="020F0502020204030204" pitchFamily="34" charset="0"/>
                          <a:sym typeface="Calibri"/>
                        </a:rPr>
                        <a:t> in the EU</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Very specific legislation up to arbitrary and opaque decisions</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open to lobby influence, hard to commit in the long term</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very flexible to changes in technology</a:t>
                      </a:r>
                      <a:endParaRPr sz="1050" u="none" strike="noStrike" cap="none">
                        <a:latin typeface="Calibri" panose="020F0502020204030204" pitchFamily="34" charset="0"/>
                        <a:ea typeface="Calibri"/>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3"/>
                  </a:ext>
                </a:extLst>
              </a:tr>
              <a:tr h="787805">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a:latin typeface="Calibri" panose="020F0502020204030204" pitchFamily="34" charset="0"/>
                          <a:ea typeface="Calibri"/>
                          <a:cs typeface="Calibri" panose="020F0502020204030204" pitchFamily="34" charset="0"/>
                          <a:sym typeface="Calibri"/>
                        </a:rPr>
                        <a:t>International </a:t>
                      </a:r>
                      <a:r>
                        <a:rPr lang="fr-FR" sz="1050" b="1" u="none" strike="noStrike" cap="none" dirty="0" err="1">
                          <a:latin typeface="Calibri" panose="020F0502020204030204" pitchFamily="34" charset="0"/>
                          <a:ea typeface="Calibri"/>
                          <a:cs typeface="Calibri" panose="020F0502020204030204" pitchFamily="34" charset="0"/>
                          <a:sym typeface="Calibri"/>
                        </a:rPr>
                        <a:t>agreements</a:t>
                      </a:r>
                      <a:endParaRPr sz="1050" b="1"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In the UE </a:t>
                      </a:r>
                      <a:r>
                        <a:rPr lang="fr-FR" sz="1050" u="none" strike="noStrike" cap="none" dirty="0" err="1">
                          <a:latin typeface="Calibri" panose="020F0502020204030204" pitchFamily="34" charset="0"/>
                          <a:ea typeface="Calibri"/>
                          <a:cs typeface="Calibri" panose="020F0502020204030204" pitchFamily="34" charset="0"/>
                          <a:sym typeface="Calibri"/>
                        </a:rPr>
                        <a:t>tax</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legislation</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requires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unanimity</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International binding </a:t>
                      </a:r>
                      <a:r>
                        <a:rPr lang="fr-FR" sz="1050" u="none" strike="noStrike" cap="none" dirty="0" err="1">
                          <a:latin typeface="Calibri" panose="020F0502020204030204" pitchFamily="34" charset="0"/>
                          <a:ea typeface="Calibri"/>
                          <a:cs typeface="Calibri" panose="020F0502020204030204" pitchFamily="34" charset="0"/>
                          <a:sym typeface="Calibri"/>
                        </a:rPr>
                        <a:t>agreements</a:t>
                      </a:r>
                      <a:r>
                        <a:rPr lang="fr-FR" sz="1050" u="none" strike="noStrike" cap="none" dirty="0">
                          <a:latin typeface="Calibri" panose="020F0502020204030204" pitchFamily="34" charset="0"/>
                          <a:ea typeface="Calibri"/>
                          <a:cs typeface="Calibri" panose="020F0502020204030204" pitchFamily="34" charset="0"/>
                          <a:sym typeface="Calibri"/>
                        </a:rPr>
                        <a:t> impossible due to </a:t>
                      </a:r>
                      <a:r>
                        <a:rPr lang="fr-FR" sz="1050" u="none" strike="noStrike" cap="none" dirty="0" err="1">
                          <a:latin typeface="Calibri" panose="020F0502020204030204" pitchFamily="34" charset="0"/>
                          <a:ea typeface="Calibri"/>
                          <a:cs typeface="Calibri" panose="020F0502020204030204" pitchFamily="34" charset="0"/>
                          <a:sym typeface="Calibri"/>
                        </a:rPr>
                        <a:t>principle</a:t>
                      </a:r>
                      <a:r>
                        <a:rPr lang="fr-FR" sz="1050" u="none" strike="noStrike" cap="none" dirty="0">
                          <a:latin typeface="Calibri" panose="020F0502020204030204" pitchFamily="34" charset="0"/>
                          <a:ea typeface="Calibri"/>
                          <a:cs typeface="Calibri" panose="020F0502020204030204" pitchFamily="34" charset="0"/>
                          <a:sym typeface="Calibri"/>
                        </a:rPr>
                        <a:t> fiscal </a:t>
                      </a:r>
                      <a:r>
                        <a:rPr lang="fr-FR" sz="1050" u="none" strike="noStrike" cap="none" dirty="0" err="1">
                          <a:latin typeface="Calibri" panose="020F0502020204030204" pitchFamily="34" charset="0"/>
                          <a:ea typeface="Calibri"/>
                          <a:cs typeface="Calibri" panose="020F0502020204030204" pitchFamily="34" charset="0"/>
                          <a:sym typeface="Calibri"/>
                        </a:rPr>
                        <a:t>sovereignty</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BTA</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international agreement and linkage possible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Free </a:t>
                      </a:r>
                      <a:r>
                        <a:rPr lang="fr-FR" sz="1050" u="none" strike="noStrike" cap="none" dirty="0" err="1">
                          <a:latin typeface="Calibri" panose="020F0502020204030204" pitchFamily="34" charset="0"/>
                          <a:ea typeface="Calibri"/>
                          <a:cs typeface="Calibri" panose="020F0502020204030204" pitchFamily="34" charset="0"/>
                          <a:sym typeface="Calibri"/>
                        </a:rPr>
                        <a:t>allowances</a:t>
                      </a:r>
                      <a:r>
                        <a:rPr lang="fr-FR" sz="1050" u="none" strike="noStrike" cap="none" dirty="0">
                          <a:latin typeface="Calibri" panose="020F0502020204030204" pitchFamily="34" charset="0"/>
                          <a:ea typeface="Calibri"/>
                          <a:cs typeface="Calibri" panose="020F0502020204030204" pitchFamily="34" charset="0"/>
                          <a:sym typeface="Calibri"/>
                        </a:rPr>
                        <a:t> can </a:t>
                      </a:r>
                      <a:r>
                        <a:rPr lang="fr-FR" sz="1050" u="none" strike="noStrike" cap="none" dirty="0" err="1">
                          <a:latin typeface="Calibri" panose="020F0502020204030204" pitchFamily="34" charset="0"/>
                          <a:ea typeface="Calibri"/>
                          <a:cs typeface="Calibri" panose="020F0502020204030204" pitchFamily="34" charset="0"/>
                          <a:sym typeface="Calibri"/>
                        </a:rPr>
                        <a:t>induce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carbon</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leakage</a:t>
                      </a:r>
                      <a:r>
                        <a:rPr lang="fr-FR" sz="1050" u="none" strike="noStrike" cap="none" dirty="0">
                          <a:latin typeface="Calibri" panose="020F0502020204030204" pitchFamily="34" charset="0"/>
                          <a:ea typeface="Calibri"/>
                          <a:cs typeface="Calibri" panose="020F0502020204030204" pitchFamily="34" charset="0"/>
                          <a:sym typeface="Calibri"/>
                        </a:rPr>
                        <a:t> (hard to </a:t>
                      </a:r>
                      <a:r>
                        <a:rPr lang="fr-FR" sz="1050" u="none" strike="noStrike" cap="none" dirty="0" err="1">
                          <a:latin typeface="Calibri" panose="020F0502020204030204" pitchFamily="34" charset="0"/>
                          <a:ea typeface="Calibri"/>
                          <a:cs typeface="Calibri" panose="020F0502020204030204" pitchFamily="34" charset="0"/>
                          <a:sym typeface="Calibri"/>
                        </a:rPr>
                        <a:t>compensate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with</a:t>
                      </a:r>
                      <a:r>
                        <a:rPr lang="fr-FR" sz="1050" u="none" strike="noStrike" cap="none" dirty="0">
                          <a:latin typeface="Calibri" panose="020F0502020204030204" pitchFamily="34" charset="0"/>
                          <a:ea typeface="Calibri"/>
                          <a:cs typeface="Calibri" panose="020F0502020204030204" pitchFamily="34" charset="0"/>
                          <a:sym typeface="Calibri"/>
                        </a:rPr>
                        <a:t> BTA) </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National </a:t>
                      </a:r>
                      <a:r>
                        <a:rPr lang="fr-FR" sz="1050" u="none" strike="noStrike" cap="none" dirty="0" err="1">
                          <a:latin typeface="Calibri" panose="020F0502020204030204" pitchFamily="34" charset="0"/>
                          <a:ea typeface="Calibri"/>
                          <a:cs typeface="Calibri" panose="020F0502020204030204" pitchFamily="34" charset="0"/>
                          <a:sym typeface="Calibri"/>
                        </a:rPr>
                        <a:t>only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except</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trhough</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norms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applied</a:t>
                      </a:r>
                      <a:r>
                        <a:rPr lang="fr-FR" sz="1050" u="none" strike="noStrike" cap="none" dirty="0">
                          <a:latin typeface="Calibri" panose="020F0502020204030204" pitchFamily="34" charset="0"/>
                          <a:ea typeface="Calibri"/>
                          <a:cs typeface="Calibri" panose="020F0502020204030204" pitchFamily="34" charset="0"/>
                          <a:sym typeface="Calibri"/>
                        </a:rPr>
                        <a:t> to </a:t>
                      </a:r>
                      <a:r>
                        <a:rPr lang="fr-FR" sz="1050" u="none" strike="noStrike" cap="none" dirty="0" err="1">
                          <a:latin typeface="Calibri" panose="020F0502020204030204" pitchFamily="34" charset="0"/>
                          <a:ea typeface="Calibri"/>
                          <a:cs typeface="Calibri" panose="020F0502020204030204" pitchFamily="34" charset="0"/>
                          <a:sym typeface="Calibri"/>
                        </a:rPr>
                        <a:t>imported</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products</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4"/>
                  </a:ext>
                </a:extLst>
              </a:tr>
              <a:tr h="1142313">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err="1">
                          <a:latin typeface="Calibri" panose="020F0502020204030204" pitchFamily="34" charset="0"/>
                          <a:ea typeface="Calibri"/>
                          <a:cs typeface="Calibri" panose="020F0502020204030204" pitchFamily="34" charset="0"/>
                          <a:sym typeface="Calibri"/>
                        </a:rPr>
                        <a:t>Possibility</a:t>
                      </a:r>
                      <a:r>
                        <a:rPr lang="fr-FR" sz="1050" b="1" u="none" strike="noStrike" cap="none" dirty="0">
                          <a:latin typeface="Calibri" panose="020F0502020204030204" pitchFamily="34" charset="0"/>
                          <a:ea typeface="Calibri"/>
                          <a:cs typeface="Calibri" panose="020F0502020204030204" pitchFamily="34" charset="0"/>
                          <a:sym typeface="Calibri"/>
                        </a:rPr>
                        <a:t> of capture or </a:t>
                      </a:r>
                      <a:r>
                        <a:rPr lang="fr-FR" sz="1050" b="1" u="none" strike="noStrike" cap="none" dirty="0" err="1">
                          <a:latin typeface="Calibri" panose="020F0502020204030204" pitchFamily="34" charset="0"/>
                          <a:ea typeface="Calibri"/>
                          <a:cs typeface="Calibri" panose="020F0502020204030204" pitchFamily="34" charset="0"/>
                          <a:sym typeface="Calibri"/>
                        </a:rPr>
                        <a:t>fraud</a:t>
                      </a:r>
                      <a:endParaRPr sz="1050" b="1" u="none" strike="noStrike" cap="none" dirty="0">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a:latin typeface="Calibri" panose="020F0502020204030204" pitchFamily="34" charset="0"/>
                          <a:ea typeface="Calibri"/>
                          <a:cs typeface="Calibri" panose="020F0502020204030204" pitchFamily="34" charset="0"/>
                          <a:sym typeface="Calibri"/>
                        </a:rPr>
                        <a:t>Manipulation of </a:t>
                      </a:r>
                      <a:r>
                        <a:rPr lang="fr-FR" sz="1050" b="1" u="none" strike="noStrike" cap="none" dirty="0" err="1">
                          <a:latin typeface="Calibri" panose="020F0502020204030204" pitchFamily="34" charset="0"/>
                          <a:ea typeface="Calibri"/>
                          <a:cs typeface="Calibri" panose="020F0502020204030204" pitchFamily="34" charset="0"/>
                          <a:sym typeface="Calibri"/>
                        </a:rPr>
                        <a:t>outcomes</a:t>
                      </a:r>
                      <a:endParaRPr sz="1050" b="1"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Strong institutions for </a:t>
                      </a:r>
                      <a:r>
                        <a:rPr lang="fr-FR" sz="1050" u="none" strike="noStrike" cap="none" dirty="0" err="1">
                          <a:latin typeface="Calibri" panose="020F0502020204030204" pitchFamily="34" charset="0"/>
                          <a:ea typeface="Calibri"/>
                          <a:cs typeface="Calibri" panose="020F0502020204030204" pitchFamily="34" charset="0"/>
                          <a:sym typeface="Calibri"/>
                        </a:rPr>
                        <a:t>tax</a:t>
                      </a:r>
                      <a:r>
                        <a:rPr lang="fr-FR" sz="1050" u="none" strike="noStrike" cap="none" dirty="0">
                          <a:latin typeface="Calibri" panose="020F0502020204030204" pitchFamily="34" charset="0"/>
                          <a:ea typeface="Calibri"/>
                          <a:cs typeface="Calibri" panose="020F0502020204030204" pitchFamily="34" charset="0"/>
                          <a:sym typeface="Calibri"/>
                        </a:rPr>
                        <a:t> compliance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Principle</a:t>
                      </a:r>
                      <a:r>
                        <a:rPr lang="fr-FR" sz="1050" u="none" strike="noStrike" cap="none" dirty="0">
                          <a:latin typeface="Calibri" panose="020F0502020204030204" pitchFamily="34" charset="0"/>
                          <a:ea typeface="Calibri"/>
                          <a:cs typeface="Calibri" panose="020F0502020204030204" pitchFamily="34" charset="0"/>
                          <a:sym typeface="Calibri"/>
                        </a:rPr>
                        <a:t> of </a:t>
                      </a:r>
                      <a:r>
                        <a:rPr lang="fr-FR" sz="1050" u="none" strike="noStrike" cap="none" dirty="0" err="1">
                          <a:latin typeface="Calibri" panose="020F0502020204030204" pitchFamily="34" charset="0"/>
                          <a:ea typeface="Calibri"/>
                          <a:cs typeface="Calibri" panose="020F0502020204030204" pitchFamily="34" charset="0"/>
                          <a:sym typeface="Calibri"/>
                        </a:rPr>
                        <a:t>equal</a:t>
                      </a:r>
                      <a:r>
                        <a:rPr lang="fr-FR" sz="1050" u="none" strike="noStrike" cap="none" dirty="0">
                          <a:latin typeface="Calibri" panose="020F0502020204030204" pitchFamily="34" charset="0"/>
                          <a:ea typeface="Calibri"/>
                          <a:cs typeface="Calibri" panose="020F0502020204030204" pitchFamily="34" charset="0"/>
                          <a:sym typeface="Calibri"/>
                        </a:rPr>
                        <a:t> taxation</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Market</a:t>
                      </a:r>
                      <a:r>
                        <a:rPr lang="fr-FR" sz="1050" u="none" strike="noStrike" cap="none" dirty="0">
                          <a:latin typeface="Calibri" panose="020F0502020204030204" pitchFamily="34" charset="0"/>
                          <a:ea typeface="Calibri"/>
                          <a:cs typeface="Calibri" panose="020F0502020204030204" pitchFamily="34" charset="0"/>
                          <a:sym typeface="Calibri"/>
                        </a:rPr>
                        <a:t> manipulation possible, but not </a:t>
                      </a:r>
                      <a:r>
                        <a:rPr lang="fr-FR" sz="1050" u="none" strike="noStrike" cap="none" dirty="0" err="1">
                          <a:latin typeface="Calibri" panose="020F0502020204030204" pitchFamily="34" charset="0"/>
                          <a:ea typeface="Calibri"/>
                          <a:cs typeface="Calibri" panose="020F0502020204030204" pitchFamily="34" charset="0"/>
                          <a:sym typeface="Calibri"/>
                        </a:rPr>
                        <a:t>likely</a:t>
                      </a:r>
                      <a:r>
                        <a:rPr lang="fr-FR" sz="1050" u="none" strike="noStrike" cap="none" dirty="0">
                          <a:latin typeface="Calibri" panose="020F0502020204030204" pitchFamily="34" charset="0"/>
                          <a:ea typeface="Calibri"/>
                          <a:cs typeface="Calibri" panose="020F0502020204030204" pitchFamily="34" charset="0"/>
                          <a:sym typeface="Calibri"/>
                        </a:rPr>
                        <a:t> to </a:t>
                      </a:r>
                      <a:r>
                        <a:rPr lang="fr-FR" sz="1050" u="none" strike="noStrike" cap="none" dirty="0" err="1">
                          <a:latin typeface="Calibri" panose="020F0502020204030204" pitchFamily="34" charset="0"/>
                          <a:ea typeface="Calibri"/>
                          <a:cs typeface="Calibri" panose="020F0502020204030204" pitchFamily="34" charset="0"/>
                          <a:sym typeface="Calibri"/>
                        </a:rPr>
                        <a:t>be</a:t>
                      </a:r>
                      <a:r>
                        <a:rPr lang="fr-FR" sz="1050" u="none" strike="noStrike" cap="none" dirty="0">
                          <a:latin typeface="Calibri" panose="020F0502020204030204" pitchFamily="34" charset="0"/>
                          <a:ea typeface="Calibri"/>
                          <a:cs typeface="Calibri" panose="020F0502020204030204" pitchFamily="34" charset="0"/>
                          <a:sym typeface="Calibri"/>
                        </a:rPr>
                        <a:t> an issue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Frauds</a:t>
                      </a:r>
                      <a:r>
                        <a:rPr lang="fr-FR" sz="1050" u="none" strike="noStrike" cap="none" dirty="0">
                          <a:latin typeface="Calibri" panose="020F0502020204030204" pitchFamily="34" charset="0"/>
                          <a:ea typeface="Calibri"/>
                          <a:cs typeface="Calibri" panose="020F0502020204030204" pitchFamily="34" charset="0"/>
                          <a:sym typeface="Calibri"/>
                        </a:rPr>
                        <a:t> due to </a:t>
                      </a:r>
                      <a:r>
                        <a:rPr lang="fr-FR" sz="1050" u="none" strike="noStrike" cap="none" dirty="0" err="1">
                          <a:latin typeface="Calibri" panose="020F0502020204030204" pitchFamily="34" charset="0"/>
                          <a:ea typeface="Calibri"/>
                          <a:cs typeface="Calibri" panose="020F0502020204030204" pitchFamily="34" charset="0"/>
                          <a:sym typeface="Calibri"/>
                        </a:rPr>
                        <a:t>different</a:t>
                      </a:r>
                      <a:r>
                        <a:rPr lang="fr-FR" sz="1050" u="none" strike="noStrike" cap="none" dirty="0">
                          <a:latin typeface="Calibri" panose="020F0502020204030204" pitchFamily="34" charset="0"/>
                          <a:ea typeface="Calibri"/>
                          <a:cs typeface="Calibri" panose="020F0502020204030204" pitchFamily="34" charset="0"/>
                          <a:sym typeface="Calibri"/>
                        </a:rPr>
                        <a:t> juridictions and linkage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Small </a:t>
                      </a:r>
                      <a:r>
                        <a:rPr lang="fr-FR" sz="1050" u="none" strike="noStrike" cap="none" dirty="0" err="1">
                          <a:latin typeface="Calibri" panose="020F0502020204030204" pitchFamily="34" charset="0"/>
                          <a:ea typeface="Calibri"/>
                          <a:cs typeface="Calibri" panose="020F0502020204030204" pitchFamily="34" charset="0"/>
                          <a:sym typeface="Calibri"/>
                        </a:rPr>
                        <a:t>number</a:t>
                      </a:r>
                      <a:r>
                        <a:rPr lang="fr-FR" sz="1050" u="none" strike="noStrike" cap="none" dirty="0">
                          <a:latin typeface="Calibri" panose="020F0502020204030204" pitchFamily="34" charset="0"/>
                          <a:ea typeface="Calibri"/>
                          <a:cs typeface="Calibri" panose="020F0502020204030204" pitchFamily="34" charset="0"/>
                          <a:sym typeface="Calibri"/>
                        </a:rPr>
                        <a:t> of </a:t>
                      </a:r>
                      <a:r>
                        <a:rPr lang="fr-FR" sz="1050" u="none" strike="noStrike" cap="none" dirty="0" err="1">
                          <a:latin typeface="Calibri" panose="020F0502020204030204" pitchFamily="34" charset="0"/>
                          <a:ea typeface="Calibri"/>
                          <a:cs typeface="Calibri" panose="020F0502020204030204" pitchFamily="34" charset="0"/>
                          <a:sym typeface="Calibri"/>
                        </a:rPr>
                        <a:t>units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under</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trade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scheme</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caputure</a:t>
                      </a:r>
                      <a:r>
                        <a:rPr lang="fr-FR" sz="1050" u="none" strike="noStrike" cap="none" dirty="0">
                          <a:latin typeface="Calibri" panose="020F0502020204030204" pitchFamily="34" charset="0"/>
                          <a:ea typeface="Calibri"/>
                          <a:cs typeface="Calibri" panose="020F0502020204030204" pitchFamily="34" charset="0"/>
                          <a:sym typeface="Calibri"/>
                        </a:rPr>
                        <a:t> by lobbies </a:t>
                      </a:r>
                      <a:r>
                        <a:rPr lang="fr-FR" sz="1050" u="none" strike="noStrike" cap="none" dirty="0" err="1">
                          <a:latin typeface="Calibri" panose="020F0502020204030204" pitchFamily="34" charset="0"/>
                          <a:ea typeface="Calibri"/>
                          <a:cs typeface="Calibri" panose="020F0502020204030204" pitchFamily="34" charset="0"/>
                          <a:sym typeface="Calibri"/>
                        </a:rPr>
                        <a:t>likely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similar</a:t>
                      </a:r>
                      <a:r>
                        <a:rPr lang="fr-FR" sz="1050" u="none" strike="noStrike" cap="none" dirty="0">
                          <a:latin typeface="Calibri" panose="020F0502020204030204" pitchFamily="34" charset="0"/>
                          <a:ea typeface="Calibri"/>
                          <a:cs typeface="Calibri" panose="020F0502020204030204" pitchFamily="34" charset="0"/>
                          <a:sym typeface="Calibri"/>
                        </a:rPr>
                        <a:t> to </a:t>
                      </a:r>
                      <a:r>
                        <a:rPr lang="fr-FR" sz="1050" u="none" strike="noStrike" cap="none" dirty="0" err="1">
                          <a:latin typeface="Calibri" panose="020F0502020204030204" pitchFamily="34" charset="0"/>
                          <a:ea typeface="Calibri"/>
                          <a:cs typeface="Calibri" panose="020F0502020204030204" pitchFamily="34" charset="0"/>
                          <a:sym typeface="Calibri"/>
                        </a:rPr>
                        <a:t>interbank</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market</a:t>
                      </a:r>
                      <a:r>
                        <a:rPr lang="fr-FR" sz="1050" u="none" strike="noStrike" cap="none" dirty="0">
                          <a:latin typeface="Calibri" panose="020F0502020204030204" pitchFamily="34" charset="0"/>
                          <a:ea typeface="Calibri"/>
                          <a:cs typeface="Calibri" panose="020F0502020204030204" pitchFamily="34" charset="0"/>
                          <a:sym typeface="Calibri"/>
                        </a:rPr>
                        <a:t>)</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Inter state compensation (hot air)</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Impossible to </a:t>
                      </a:r>
                      <a:r>
                        <a:rPr lang="fr-FR" sz="1050" u="none" strike="noStrike" cap="none" dirty="0" err="1">
                          <a:latin typeface="Calibri" panose="020F0502020204030204" pitchFamily="34" charset="0"/>
                          <a:ea typeface="Calibri"/>
                          <a:cs typeface="Calibri" panose="020F0502020204030204" pitchFamily="34" charset="0"/>
                          <a:sym typeface="Calibri"/>
                        </a:rPr>
                        <a:t>equilibrate</a:t>
                      </a:r>
                      <a:r>
                        <a:rPr lang="fr-FR" sz="1050" u="none" strike="noStrike" cap="none" dirty="0">
                          <a:latin typeface="Calibri" panose="020F0502020204030204" pitchFamily="34" charset="0"/>
                          <a:ea typeface="Calibri"/>
                          <a:cs typeface="Calibri" panose="020F0502020204030204" pitchFamily="34" charset="0"/>
                          <a:sym typeface="Calibri"/>
                        </a:rPr>
                        <a:t> pressure</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Monitoring </a:t>
                      </a:r>
                      <a:r>
                        <a:rPr lang="fr-FR" sz="1050" u="none" strike="noStrike" cap="none" dirty="0" err="1">
                          <a:latin typeface="Calibri" panose="020F0502020204030204" pitchFamily="34" charset="0"/>
                          <a:ea typeface="Calibri"/>
                          <a:cs typeface="Calibri" panose="020F0502020204030204" pitchFamily="34" charset="0"/>
                          <a:sym typeface="Calibri"/>
                        </a:rPr>
                        <a:t>costs</a:t>
                      </a:r>
                      <a:r>
                        <a:rPr lang="fr-FR" sz="1050" u="none" strike="noStrike" cap="none" dirty="0">
                          <a:latin typeface="Calibri" panose="020F0502020204030204" pitchFamily="34" charset="0"/>
                          <a:ea typeface="Calibri"/>
                          <a:cs typeface="Calibri" panose="020F0502020204030204" pitchFamily="34" charset="0"/>
                          <a:sym typeface="Calibri"/>
                        </a:rPr>
                        <a:t> and </a:t>
                      </a:r>
                      <a:r>
                        <a:rPr lang="fr-FR" sz="1050" u="none" strike="noStrike" cap="none" dirty="0" err="1">
                          <a:latin typeface="Calibri" panose="020F0502020204030204" pitchFamily="34" charset="0"/>
                          <a:ea typeface="Calibri"/>
                          <a:cs typeface="Calibri" panose="020F0502020204030204" pitchFamily="34" charset="0"/>
                          <a:sym typeface="Calibri"/>
                        </a:rPr>
                        <a:t>frauds</a:t>
                      </a:r>
                      <a:r>
                        <a:rPr lang="fr-FR" sz="1050" u="none" strike="noStrike" cap="none" dirty="0">
                          <a:latin typeface="Calibri" panose="020F0502020204030204" pitchFamily="34" charset="0"/>
                          <a:ea typeface="Calibri"/>
                          <a:cs typeface="Calibri" panose="020F0502020204030204" pitchFamily="34" charset="0"/>
                          <a:sym typeface="Calibri"/>
                        </a:rPr>
                        <a:t> high</a:t>
                      </a:r>
                      <a:endParaRPr sz="2000" u="none" strike="noStrike" cap="none"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5"/>
                  </a:ext>
                </a:extLst>
              </a:tr>
              <a:tr h="1072948">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a:latin typeface="Calibri" panose="020F0502020204030204" pitchFamily="34" charset="0"/>
                          <a:ea typeface="Calibri"/>
                          <a:cs typeface="Calibri" panose="020F0502020204030204" pitchFamily="34" charset="0"/>
                          <a:sym typeface="Calibri"/>
                        </a:rPr>
                        <a:t>Information, monitoring and compensation</a:t>
                      </a:r>
                      <a:endParaRPr sz="200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Low costs if taxation is upstream for CO</a:t>
                      </a:r>
                      <a:r>
                        <a:rPr lang="fr-FR" sz="1050" u="none" strike="noStrike" cap="none" baseline="-25000">
                          <a:latin typeface="Calibri" panose="020F0502020204030204" pitchFamily="34" charset="0"/>
                          <a:ea typeface="Calibri"/>
                          <a:cs typeface="Calibri" panose="020F0502020204030204" pitchFamily="34" charset="0"/>
                          <a:sym typeface="Calibri"/>
                        </a:rPr>
                        <a:t>2 </a:t>
                      </a:r>
                      <a:r>
                        <a:rPr lang="fr-FR" sz="1050" u="none" strike="noStrike" cap="none">
                          <a:latin typeface="Calibri" panose="020F0502020204030204" pitchFamily="34" charset="0"/>
                          <a:ea typeface="Calibri"/>
                          <a:cs typeface="Calibri" panose="020F0502020204030204" pitchFamily="34" charset="0"/>
                          <a:sym typeface="Calibri"/>
                        </a:rPr>
                        <a:t>emissions</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High if monitoring is downstream</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Compensation is difficult (downstream, high information and monotoring cost) or compensation is lumpsum kind (average compensation, double dividend)</a:t>
                      </a:r>
                      <a:endParaRPr sz="105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Low for large </a:t>
                      </a:r>
                      <a:r>
                        <a:rPr lang="fr-FR" sz="1050" u="none" strike="noStrike" cap="none" dirty="0" err="1">
                          <a:latin typeface="Calibri" panose="020F0502020204030204" pitchFamily="34" charset="0"/>
                          <a:ea typeface="Calibri"/>
                          <a:cs typeface="Calibri" panose="020F0502020204030204" pitchFamily="34" charset="0"/>
                          <a:sym typeface="Calibri"/>
                        </a:rPr>
                        <a:t>units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nearly</a:t>
                      </a:r>
                      <a:r>
                        <a:rPr lang="fr-FR" sz="1050" u="none" strike="noStrike" cap="none" dirty="0">
                          <a:latin typeface="Calibri" panose="020F0502020204030204" pitchFamily="34" charset="0"/>
                          <a:ea typeface="Calibri"/>
                          <a:cs typeface="Calibri" panose="020F0502020204030204" pitchFamily="34" charset="0"/>
                          <a:sym typeface="Calibri"/>
                        </a:rPr>
                        <a:t> impossible for </a:t>
                      </a:r>
                      <a:r>
                        <a:rPr lang="fr-FR" sz="1050" u="none" strike="noStrike" cap="none" dirty="0" err="1">
                          <a:latin typeface="Calibri" panose="020F0502020204030204" pitchFamily="34" charset="0"/>
                          <a:ea typeface="Calibri"/>
                          <a:cs typeface="Calibri" panose="020F0502020204030204" pitchFamily="34" charset="0"/>
                          <a:sym typeface="Calibri"/>
                        </a:rPr>
                        <a:t>small</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ones</a:t>
                      </a:r>
                      <a:r>
                        <a:rPr lang="fr-FR" sz="1050" u="none" strike="noStrike" cap="none" dirty="0">
                          <a:latin typeface="Calibri" panose="020F0502020204030204" pitchFamily="34" charset="0"/>
                          <a:ea typeface="Calibri"/>
                          <a:cs typeface="Calibri" panose="020F0502020204030204" pitchFamily="34" charset="0"/>
                          <a:sym typeface="Calibri"/>
                        </a:rPr>
                        <a:t> – taxes and </a:t>
                      </a:r>
                      <a:r>
                        <a:rPr lang="fr-FR" sz="1050" u="none" strike="noStrike" cap="none" dirty="0" err="1">
                          <a:latin typeface="Calibri" panose="020F0502020204030204" pitchFamily="34" charset="0"/>
                          <a:ea typeface="Calibri"/>
                          <a:cs typeface="Calibri" panose="020F0502020204030204" pitchFamily="34" charset="0"/>
                          <a:sym typeface="Calibri"/>
                        </a:rPr>
                        <a:t>t&amp;c</a:t>
                      </a:r>
                      <a:r>
                        <a:rPr lang="fr-FR" sz="1050" u="none" strike="noStrike" cap="none" dirty="0">
                          <a:latin typeface="Calibri" panose="020F0502020204030204" pitchFamily="34" charset="0"/>
                          <a:ea typeface="Calibri"/>
                          <a:cs typeface="Calibri" panose="020F0502020204030204" pitchFamily="34" charset="0"/>
                          <a:sym typeface="Calibri"/>
                        </a:rPr>
                        <a:t> must </a:t>
                      </a:r>
                      <a:r>
                        <a:rPr lang="fr-FR" sz="1050" u="none" strike="noStrike" cap="none" dirty="0" err="1">
                          <a:latin typeface="Calibri" panose="020F0502020204030204" pitchFamily="34" charset="0"/>
                          <a:ea typeface="Calibri"/>
                          <a:cs typeface="Calibri" panose="020F0502020204030204" pitchFamily="34" charset="0"/>
                          <a:sym typeface="Calibri"/>
                        </a:rPr>
                        <a:t>coexist</a:t>
                      </a:r>
                      <a:endParaRPr sz="1050" u="none" strike="noStrike" cap="none" dirty="0">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International </a:t>
                      </a:r>
                      <a:r>
                        <a:rPr lang="fr-FR" sz="1050" u="none" strike="noStrike" cap="none" dirty="0" err="1">
                          <a:latin typeface="Calibri" panose="020F0502020204030204" pitchFamily="34" charset="0"/>
                          <a:ea typeface="Calibri"/>
                          <a:cs typeface="Calibri" panose="020F0502020204030204" pitchFamily="34" charset="0"/>
                          <a:sym typeface="Calibri"/>
                        </a:rPr>
                        <a:t>markets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raise</a:t>
                      </a:r>
                      <a:r>
                        <a:rPr lang="fr-FR" sz="1050" u="none" strike="noStrike" cap="none" dirty="0">
                          <a:latin typeface="Calibri" panose="020F0502020204030204" pitchFamily="34" charset="0"/>
                          <a:ea typeface="Calibri"/>
                          <a:cs typeface="Calibri" panose="020F0502020204030204" pitchFamily="34" charset="0"/>
                          <a:sym typeface="Calibri"/>
                        </a:rPr>
                        <a:t> taxation </a:t>
                      </a:r>
                      <a:r>
                        <a:rPr lang="fr-FR" sz="1050" u="none" strike="noStrike" cap="none" dirty="0" err="1">
                          <a:latin typeface="Calibri" panose="020F0502020204030204" pitchFamily="34" charset="0"/>
                          <a:ea typeface="Calibri"/>
                          <a:cs typeface="Calibri" panose="020F0502020204030204" pitchFamily="34" charset="0"/>
                          <a:sym typeface="Calibri"/>
                        </a:rPr>
                        <a:t>cooperation</a:t>
                      </a:r>
                      <a:r>
                        <a:rPr lang="fr-FR" sz="1050" u="none" strike="noStrike" cap="none" dirty="0">
                          <a:latin typeface="Calibri" panose="020F0502020204030204" pitchFamily="34" charset="0"/>
                          <a:ea typeface="Calibri"/>
                          <a:cs typeface="Calibri" panose="020F0502020204030204" pitchFamily="34" charset="0"/>
                          <a:sym typeface="Calibri"/>
                        </a:rPr>
                        <a:t> issues and free rider </a:t>
                      </a:r>
                      <a:r>
                        <a:rPr lang="fr-FR" sz="1050" u="none" strike="noStrike" cap="none" dirty="0" err="1">
                          <a:latin typeface="Calibri" panose="020F0502020204030204" pitchFamily="34" charset="0"/>
                          <a:ea typeface="Calibri"/>
                          <a:cs typeface="Calibri" panose="020F0502020204030204" pitchFamily="34" charset="0"/>
                          <a:sym typeface="Calibri"/>
                        </a:rPr>
                        <a:t>with</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another</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policies</a:t>
                      </a:r>
                      <a:r>
                        <a:rPr lang="fr-FR" sz="1050" u="none" strike="noStrike" cap="none" dirty="0">
                          <a:latin typeface="Calibri" panose="020F0502020204030204" pitchFamily="34" charset="0"/>
                          <a:ea typeface="Calibri"/>
                          <a:cs typeface="Calibri" panose="020F0502020204030204" pitchFamily="34" charset="0"/>
                          <a:sym typeface="Calibri"/>
                        </a:rPr>
                        <a:t> interactions</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err="1">
                          <a:latin typeface="Calibri" panose="020F0502020204030204" pitchFamily="34" charset="0"/>
                          <a:ea typeface="Calibri"/>
                          <a:cs typeface="Calibri" panose="020F0502020204030204" pitchFamily="34" charset="0"/>
                          <a:sym typeface="Calibri"/>
                        </a:rPr>
                        <a:t>Upstream</a:t>
                      </a:r>
                      <a:r>
                        <a:rPr lang="fr-FR" sz="1050" u="none" strike="noStrike" cap="none" dirty="0">
                          <a:latin typeface="Calibri" panose="020F0502020204030204" pitchFamily="34" charset="0"/>
                          <a:ea typeface="Calibri"/>
                          <a:cs typeface="Calibri" panose="020F0502020204030204" pitchFamily="34" charset="0"/>
                          <a:sym typeface="Calibri"/>
                        </a:rPr>
                        <a:t> compensation </a:t>
                      </a:r>
                      <a:r>
                        <a:rPr lang="fr-FR" sz="1050" u="none" strike="noStrike" cap="none" dirty="0" err="1">
                          <a:latin typeface="Calibri" panose="020F0502020204030204" pitchFamily="34" charset="0"/>
                          <a:ea typeface="Calibri"/>
                          <a:cs typeface="Calibri" panose="020F0502020204030204" pitchFamily="34" charset="0"/>
                          <a:sym typeface="Calibri"/>
                        </a:rPr>
                        <a:t>very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easy</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Very </a:t>
                      </a:r>
                      <a:r>
                        <a:rPr lang="fr-FR" sz="1050" u="none" strike="noStrike" cap="none" dirty="0" err="1">
                          <a:latin typeface="Calibri" panose="020F0502020204030204" pitchFamily="34" charset="0"/>
                          <a:ea typeface="Calibri"/>
                          <a:cs typeface="Calibri" panose="020F0502020204030204" pitchFamily="34" charset="0"/>
                          <a:sym typeface="Calibri"/>
                        </a:rPr>
                        <a:t>difficult</a:t>
                      </a:r>
                      <a:r>
                        <a:rPr lang="fr-FR" sz="1050" u="none" strike="noStrike" cap="none" dirty="0">
                          <a:latin typeface="Calibri" panose="020F0502020204030204" pitchFamily="34" charset="0"/>
                          <a:ea typeface="Calibri"/>
                          <a:cs typeface="Calibri" panose="020F0502020204030204" pitchFamily="34" charset="0"/>
                          <a:sym typeface="Calibri"/>
                        </a:rPr>
                        <a:t> to monitor</a:t>
                      </a:r>
                      <a:endParaRPr sz="2000" u="none" strike="noStrike" cap="none"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Compensation at the </a:t>
                      </a:r>
                      <a:r>
                        <a:rPr lang="fr-FR" sz="1050" u="none" strike="noStrike" cap="none" dirty="0" err="1">
                          <a:latin typeface="Calibri" panose="020F0502020204030204" pitchFamily="34" charset="0"/>
                          <a:ea typeface="Calibri"/>
                          <a:cs typeface="Calibri" panose="020F0502020204030204" pitchFamily="34" charset="0"/>
                          <a:sym typeface="Calibri"/>
                        </a:rPr>
                        <a:t>cost</a:t>
                      </a:r>
                      <a:r>
                        <a:rPr lang="fr-FR" sz="1050" u="none" strike="noStrike" cap="none" dirty="0">
                          <a:latin typeface="Calibri" panose="020F0502020204030204" pitchFamily="34" charset="0"/>
                          <a:ea typeface="Calibri"/>
                          <a:cs typeface="Calibri" panose="020F0502020204030204" pitchFamily="34" charset="0"/>
                          <a:sym typeface="Calibri"/>
                        </a:rPr>
                        <a:t> of </a:t>
                      </a:r>
                      <a:r>
                        <a:rPr lang="fr-FR" sz="1050" u="none" strike="noStrike" cap="none" dirty="0" err="1">
                          <a:latin typeface="Calibri" panose="020F0502020204030204" pitchFamily="34" charset="0"/>
                          <a:ea typeface="Calibri"/>
                          <a:cs typeface="Calibri" panose="020F0502020204030204" pitchFamily="34" charset="0"/>
                          <a:sym typeface="Calibri"/>
                        </a:rPr>
                        <a:t>higher</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emissions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tradeoff</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between</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target</a:t>
                      </a:r>
                      <a:r>
                        <a:rPr lang="fr-FR" sz="1050" u="none" strike="noStrike" cap="none" dirty="0">
                          <a:latin typeface="Calibri" panose="020F0502020204030204" pitchFamily="34" charset="0"/>
                          <a:ea typeface="Calibri"/>
                          <a:cs typeface="Calibri" panose="020F0502020204030204" pitchFamily="34" charset="0"/>
                          <a:sym typeface="Calibri"/>
                        </a:rPr>
                        <a:t> and compensation)</a:t>
                      </a:r>
                      <a:endParaRPr sz="2000" u="none" strike="noStrike" cap="none"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6"/>
                  </a:ext>
                </a:extLst>
              </a:tr>
              <a:tr h="562731">
                <a:tc>
                  <a:txBody>
                    <a:bodyPr/>
                    <a:lstStyle/>
                    <a:p>
                      <a:pPr marL="0" marR="0" lvl="0" indent="0" algn="l" rtl="0">
                        <a:lnSpc>
                          <a:spcPct val="100000"/>
                        </a:lnSpc>
                        <a:spcBef>
                          <a:spcPts val="0"/>
                        </a:spcBef>
                        <a:spcAft>
                          <a:spcPts val="0"/>
                        </a:spcAft>
                        <a:buClr>
                          <a:srgbClr val="000000"/>
                        </a:buClr>
                        <a:buSzPts val="800"/>
                        <a:buFont typeface="Arial"/>
                        <a:buNone/>
                      </a:pPr>
                      <a:r>
                        <a:rPr lang="fr-FR" sz="1050" b="1" u="none" strike="noStrike" cap="none" dirty="0" err="1">
                          <a:latin typeface="Calibri" panose="020F0502020204030204" pitchFamily="34" charset="0"/>
                          <a:ea typeface="Calibri"/>
                          <a:cs typeface="Calibri" panose="020F0502020204030204" pitchFamily="34" charset="0"/>
                          <a:sym typeface="Calibri"/>
                        </a:rPr>
                        <a:t>Heterogenity</a:t>
                      </a:r>
                      <a:endParaRPr sz="1050" b="1"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One size fits all</a:t>
                      </a:r>
                      <a:endParaRPr sz="2000" u="none" strike="noStrike" cap="none">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Potentially corrected with BTA, with loss of efficiency</a:t>
                      </a:r>
                      <a:endParaRPr sz="1050" u="none" strike="noStrike" cap="none">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Easily reveal social cost</a:t>
                      </a:r>
                      <a:endParaRPr sz="1050" u="none" strike="noStrike" cap="none">
                        <a:latin typeface="Calibri" panose="020F050202020403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a:latin typeface="Calibri" panose="020F0502020204030204" pitchFamily="34" charset="0"/>
                          <a:ea typeface="Calibri"/>
                          <a:cs typeface="Calibri" panose="020F0502020204030204" pitchFamily="34" charset="0"/>
                          <a:sym typeface="Calibri"/>
                        </a:rPr>
                        <a:t>Limit extreme pressure on high polluters</a:t>
                      </a:r>
                      <a:endParaRPr sz="1050" u="none" strike="noStrike" cap="none">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171450" marR="0" lvl="0" indent="-171450" algn="l" rtl="0">
                        <a:lnSpc>
                          <a:spcPct val="100000"/>
                        </a:lnSpc>
                        <a:spcBef>
                          <a:spcPts val="0"/>
                        </a:spcBef>
                        <a:spcAft>
                          <a:spcPts val="0"/>
                        </a:spcAft>
                        <a:buClr>
                          <a:schemeClr val="dk1"/>
                        </a:buClr>
                        <a:buSzPts val="800"/>
                        <a:buFont typeface="Arial"/>
                        <a:buChar char="•"/>
                      </a:pPr>
                      <a:r>
                        <a:rPr lang="fr-FR" sz="1050" u="none" strike="noStrike" cap="none" dirty="0">
                          <a:latin typeface="Calibri" panose="020F0502020204030204" pitchFamily="34" charset="0"/>
                          <a:ea typeface="Calibri"/>
                          <a:cs typeface="Calibri" panose="020F0502020204030204" pitchFamily="34" charset="0"/>
                          <a:sym typeface="Calibri"/>
                        </a:rPr>
                        <a:t>Very </a:t>
                      </a:r>
                      <a:r>
                        <a:rPr lang="fr-FR" sz="1050" u="none" strike="noStrike" cap="none" dirty="0" err="1">
                          <a:latin typeface="Calibri" panose="020F0502020204030204" pitchFamily="34" charset="0"/>
                          <a:ea typeface="Calibri"/>
                          <a:cs typeface="Calibri" panose="020F0502020204030204" pitchFamily="34" charset="0"/>
                          <a:sym typeface="Calibri"/>
                        </a:rPr>
                        <a:t>suited</a:t>
                      </a:r>
                      <a:r>
                        <a:rPr lang="fr-FR" sz="1050" u="none" strike="noStrike" cap="none" dirty="0">
                          <a:latin typeface="Calibri" panose="020F0502020204030204" pitchFamily="34" charset="0"/>
                          <a:ea typeface="Calibri"/>
                          <a:cs typeface="Calibri" panose="020F0502020204030204" pitchFamily="34" charset="0"/>
                          <a:sym typeface="Calibri"/>
                        </a:rPr>
                        <a:t> to </a:t>
                      </a:r>
                      <a:r>
                        <a:rPr lang="fr-FR" sz="1050" u="none" strike="noStrike" cap="none" dirty="0" err="1">
                          <a:latin typeface="Calibri" panose="020F0502020204030204" pitchFamily="34" charset="0"/>
                          <a:ea typeface="Calibri"/>
                          <a:cs typeface="Calibri" panose="020F0502020204030204" pitchFamily="34" charset="0"/>
                          <a:sym typeface="Calibri"/>
                        </a:rPr>
                        <a:t>tailored</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policies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with</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efficiency</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loss</a:t>
                      </a:r>
                      <a:r>
                        <a:rPr lang="fr-FR" sz="1050" u="none" strike="noStrike" cap="none" dirty="0">
                          <a:latin typeface="Calibri" panose="020F0502020204030204" pitchFamily="34" charset="0"/>
                          <a:ea typeface="Calibri"/>
                          <a:cs typeface="Calibri" panose="020F0502020204030204" pitchFamily="34" charset="0"/>
                          <a:sym typeface="Calibri"/>
                        </a:rPr>
                        <a:t> </a:t>
                      </a:r>
                      <a:r>
                        <a:rPr lang="fr-FR" sz="1050" u="none" strike="noStrike" cap="none" dirty="0" err="1">
                          <a:latin typeface="Calibri" panose="020F0502020204030204" pitchFamily="34" charset="0"/>
                          <a:ea typeface="Calibri"/>
                          <a:cs typeface="Calibri" panose="020F0502020204030204" pitchFamily="34" charset="0"/>
                          <a:sym typeface="Calibri"/>
                        </a:rPr>
                        <a:t>unquantifiable</a:t>
                      </a:r>
                      <a:endParaRPr sz="1050" u="none" strike="noStrike" cap="none" dirty="0">
                        <a:latin typeface="Calibri" panose="020F0502020204030204" pitchFamily="34" charset="0"/>
                        <a:ea typeface="Calibri"/>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828693-58F5-E617-4C30-F32CBC6368E5}"/>
              </a:ext>
            </a:extLst>
          </p:cNvPr>
          <p:cNvSpPr>
            <a:spLocks noGrp="1"/>
          </p:cNvSpPr>
          <p:nvPr>
            <p:ph type="title"/>
          </p:nvPr>
        </p:nvSpPr>
        <p:spPr/>
        <p:txBody>
          <a:bodyPr/>
          <a:lstStyle/>
          <a:p>
            <a:r>
              <a:rPr lang="fr-FR" dirty="0"/>
              <a:t>Appendix : LCOE</a:t>
            </a:r>
          </a:p>
        </p:txBody>
      </p:sp>
      <p:sp>
        <p:nvSpPr>
          <p:cNvPr id="3" name="Espace réservé du texte 2">
            <a:extLst>
              <a:ext uri="{FF2B5EF4-FFF2-40B4-BE49-F238E27FC236}">
                <a16:creationId xmlns:a16="http://schemas.microsoft.com/office/drawing/2014/main" id="{D1CFDCD5-B629-FD62-0F9D-933588E08106}"/>
              </a:ext>
            </a:extLst>
          </p:cNvPr>
          <p:cNvSpPr>
            <a:spLocks noGrp="1"/>
          </p:cNvSpPr>
          <p:nvPr>
            <p:ph type="body" idx="1"/>
          </p:nvPr>
        </p:nvSpPr>
        <p:spPr>
          <a:xfrm>
            <a:off x="1774825" y="620688"/>
            <a:ext cx="7377358" cy="6048400"/>
          </a:xfrm>
        </p:spPr>
        <p:txBody>
          <a:bodyPr/>
          <a:lstStyle/>
          <a:p>
            <a:r>
              <a:rPr lang="fr-FR" dirty="0"/>
              <a:t>LCOE stands for </a:t>
            </a:r>
            <a:r>
              <a:rPr lang="fr-FR" b="1" dirty="0" err="1"/>
              <a:t>Levelized</a:t>
            </a:r>
            <a:r>
              <a:rPr lang="fr-FR" b="1" dirty="0"/>
              <a:t> </a:t>
            </a:r>
            <a:r>
              <a:rPr lang="fr-FR" b="1" dirty="0" err="1"/>
              <a:t>Cost</a:t>
            </a:r>
            <a:r>
              <a:rPr lang="fr-FR" b="1" dirty="0"/>
              <a:t> of Energy</a:t>
            </a:r>
            <a:r>
              <a:rPr lang="fr-FR" dirty="0"/>
              <a:t>. </a:t>
            </a:r>
          </a:p>
          <a:p>
            <a:pPr lvl="1"/>
            <a:r>
              <a:rPr lang="fr-FR" dirty="0"/>
              <a:t>It </a:t>
            </a:r>
            <a:r>
              <a:rPr lang="fr-FR" dirty="0" err="1"/>
              <a:t>is</a:t>
            </a:r>
            <a:r>
              <a:rPr lang="fr-FR" dirty="0"/>
              <a:t> the </a:t>
            </a:r>
            <a:r>
              <a:rPr lang="fr-FR" dirty="0" err="1"/>
              <a:t>discounted</a:t>
            </a:r>
            <a:r>
              <a:rPr lang="fr-FR" dirty="0"/>
              <a:t> </a:t>
            </a:r>
            <a:r>
              <a:rPr lang="fr-FR" dirty="0" err="1"/>
              <a:t>cost</a:t>
            </a:r>
            <a:r>
              <a:rPr lang="fr-FR" dirty="0"/>
              <a:t> </a:t>
            </a:r>
            <a:r>
              <a:rPr lang="fr-FR" dirty="0" err="1"/>
              <a:t>overthe</a:t>
            </a:r>
            <a:r>
              <a:rPr lang="fr-FR" dirty="0"/>
              <a:t> life cycle </a:t>
            </a:r>
            <a:r>
              <a:rPr lang="fr-FR" dirty="0" err="1"/>
              <a:t>divided</a:t>
            </a:r>
            <a:r>
              <a:rPr lang="fr-FR" dirty="0"/>
              <a:t> by the (</a:t>
            </a:r>
            <a:r>
              <a:rPr lang="fr-FR" dirty="0" err="1"/>
              <a:t>discounted</a:t>
            </a:r>
            <a:r>
              <a:rPr lang="fr-FR" dirty="0"/>
              <a:t>) production of </a:t>
            </a:r>
            <a:r>
              <a:rPr lang="fr-FR" dirty="0" err="1"/>
              <a:t>electricity</a:t>
            </a:r>
            <a:r>
              <a:rPr lang="fr-FR" dirty="0"/>
              <a:t>. </a:t>
            </a:r>
          </a:p>
        </p:txBody>
      </p:sp>
      <p:pic>
        <p:nvPicPr>
          <p:cNvPr id="5" name="Image 4">
            <a:extLst>
              <a:ext uri="{FF2B5EF4-FFF2-40B4-BE49-F238E27FC236}">
                <a16:creationId xmlns:a16="http://schemas.microsoft.com/office/drawing/2014/main" id="{3186BD30-AAEA-D328-2D75-E6B06083FAFF}"/>
              </a:ext>
            </a:extLst>
          </p:cNvPr>
          <p:cNvPicPr>
            <a:picLocks noChangeAspect="1"/>
          </p:cNvPicPr>
          <p:nvPr/>
        </p:nvPicPr>
        <p:blipFill>
          <a:blip r:embed="rId2"/>
          <a:stretch>
            <a:fillRect/>
          </a:stretch>
        </p:blipFill>
        <p:spPr>
          <a:xfrm>
            <a:off x="1524000" y="1786370"/>
            <a:ext cx="9144000" cy="4882718"/>
          </a:xfrm>
          <a:prstGeom prst="rect">
            <a:avLst/>
          </a:prstGeom>
        </p:spPr>
      </p:pic>
      <p:pic>
        <p:nvPicPr>
          <p:cNvPr id="7" name="Image 6">
            <a:extLst>
              <a:ext uri="{FF2B5EF4-FFF2-40B4-BE49-F238E27FC236}">
                <a16:creationId xmlns:a16="http://schemas.microsoft.com/office/drawing/2014/main" id="{6CDD7436-856B-D171-3884-477D40B33F8B}"/>
              </a:ext>
            </a:extLst>
          </p:cNvPr>
          <p:cNvPicPr>
            <a:picLocks noChangeAspect="1"/>
          </p:cNvPicPr>
          <p:nvPr/>
        </p:nvPicPr>
        <p:blipFill>
          <a:blip r:embed="rId3"/>
          <a:stretch>
            <a:fillRect/>
          </a:stretch>
        </p:blipFill>
        <p:spPr>
          <a:xfrm>
            <a:off x="9679957" y="457200"/>
            <a:ext cx="983280" cy="1471004"/>
          </a:xfrm>
          <a:prstGeom prst="rect">
            <a:avLst/>
          </a:prstGeom>
        </p:spPr>
      </p:pic>
    </p:spTree>
    <p:extLst>
      <p:ext uri="{BB962C8B-B14F-4D97-AF65-F5344CB8AC3E}">
        <p14:creationId xmlns:p14="http://schemas.microsoft.com/office/powerpoint/2010/main" val="406087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29B7-4DAA-F4B5-BE40-B65AB5DC71B2}"/>
              </a:ext>
            </a:extLst>
          </p:cNvPr>
          <p:cNvSpPr>
            <a:spLocks noGrp="1"/>
          </p:cNvSpPr>
          <p:nvPr>
            <p:ph type="title"/>
          </p:nvPr>
        </p:nvSpPr>
        <p:spPr/>
        <p:txBody>
          <a:bodyPr/>
          <a:lstStyle/>
          <a:p>
            <a:endParaRPr lang="en-F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082DDCF9-A9D2-39E7-E1C0-E3BC865A0C50}"/>
                  </a:ext>
                </a:extLst>
              </p:cNvPr>
              <p:cNvGraphicFramePr>
                <a:graphicFrameLocks noGrp="1"/>
              </p:cNvGraphicFramePr>
              <p:nvPr>
                <p:extLst>
                  <p:ext uri="{D42A27DB-BD31-4B8C-83A1-F6EECF244321}">
                    <p14:modId xmlns:p14="http://schemas.microsoft.com/office/powerpoint/2010/main" val="2386119522"/>
                  </p:ext>
                </p:extLst>
              </p:nvPr>
            </p:nvGraphicFramePr>
            <p:xfrm>
              <a:off x="882870" y="0"/>
              <a:ext cx="9780367"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Add-in 3" title="Wooclap - Make learning awesome">
                <a:extLst>
                  <a:ext uri="{FF2B5EF4-FFF2-40B4-BE49-F238E27FC236}">
                    <a16:creationId xmlns:a16="http://schemas.microsoft.com/office/drawing/2014/main" id="{082DDCF9-A9D2-39E7-E1C0-E3BC865A0C50}"/>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882870" y="0"/>
                <a:ext cx="9780367" cy="6858000"/>
              </a:xfrm>
              <a:prstGeom prst="rect">
                <a:avLst/>
              </a:prstGeom>
            </p:spPr>
          </p:pic>
        </mc:Fallback>
      </mc:AlternateContent>
    </p:spTree>
    <p:extLst>
      <p:ext uri="{BB962C8B-B14F-4D97-AF65-F5344CB8AC3E}">
        <p14:creationId xmlns:p14="http://schemas.microsoft.com/office/powerpoint/2010/main" val="1715234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7DB14-D318-7C6D-7639-1EACEF2D39C8}"/>
              </a:ext>
            </a:extLst>
          </p:cNvPr>
          <p:cNvSpPr>
            <a:spLocks noGrp="1"/>
          </p:cNvSpPr>
          <p:nvPr>
            <p:ph type="title"/>
          </p:nvPr>
        </p:nvSpPr>
        <p:spPr/>
        <p:txBody>
          <a:bodyPr/>
          <a:lstStyle/>
          <a:p>
            <a:r>
              <a:rPr lang="fr-FR" dirty="0" err="1"/>
              <a:t>Cost</a:t>
            </a:r>
            <a:r>
              <a:rPr lang="fr-FR" dirty="0"/>
              <a:t> of </a:t>
            </a:r>
            <a:r>
              <a:rPr lang="fr-FR" dirty="0" err="1"/>
              <a:t>Nuclear</a:t>
            </a:r>
            <a:r>
              <a:rPr lang="fr-FR" dirty="0"/>
              <a:t> Energy</a:t>
            </a:r>
          </a:p>
        </p:txBody>
      </p:sp>
      <p:pic>
        <p:nvPicPr>
          <p:cNvPr id="4" name="Image 3">
            <a:extLst>
              <a:ext uri="{FF2B5EF4-FFF2-40B4-BE49-F238E27FC236}">
                <a16:creationId xmlns:a16="http://schemas.microsoft.com/office/drawing/2014/main" id="{A8653DBC-837E-7A4E-E3CF-F859B0E4EDF3}"/>
              </a:ext>
            </a:extLst>
          </p:cNvPr>
          <p:cNvPicPr>
            <a:picLocks noChangeAspect="1"/>
          </p:cNvPicPr>
          <p:nvPr/>
        </p:nvPicPr>
        <p:blipFill>
          <a:blip r:embed="rId2"/>
          <a:stretch>
            <a:fillRect/>
          </a:stretch>
        </p:blipFill>
        <p:spPr>
          <a:xfrm>
            <a:off x="9679957" y="457200"/>
            <a:ext cx="983280" cy="1471004"/>
          </a:xfrm>
          <a:prstGeom prst="rect">
            <a:avLst/>
          </a:prstGeom>
        </p:spPr>
      </p:pic>
      <p:graphicFrame>
        <p:nvGraphicFramePr>
          <p:cNvPr id="5" name="Tableau 5">
            <a:extLst>
              <a:ext uri="{FF2B5EF4-FFF2-40B4-BE49-F238E27FC236}">
                <a16:creationId xmlns:a16="http://schemas.microsoft.com/office/drawing/2014/main" id="{6C5010F5-C5EA-9502-9DFF-B8D55D50075E}"/>
              </a:ext>
            </a:extLst>
          </p:cNvPr>
          <p:cNvGraphicFramePr>
            <a:graphicFrameLocks noGrp="1"/>
          </p:cNvGraphicFramePr>
          <p:nvPr/>
        </p:nvGraphicFramePr>
        <p:xfrm>
          <a:off x="3215681" y="620688"/>
          <a:ext cx="5568279" cy="2320032"/>
        </p:xfrm>
        <a:graphic>
          <a:graphicData uri="http://schemas.openxmlformats.org/drawingml/2006/table">
            <a:tbl>
              <a:tblPr firstRow="1" bandRow="1">
                <a:tableStyleId>{5C22544A-7EE6-4342-B048-85BDC9FD1C3A}</a:tableStyleId>
              </a:tblPr>
              <a:tblGrid>
                <a:gridCol w="1856093">
                  <a:extLst>
                    <a:ext uri="{9D8B030D-6E8A-4147-A177-3AD203B41FA5}">
                      <a16:colId xmlns:a16="http://schemas.microsoft.com/office/drawing/2014/main" val="3819111419"/>
                    </a:ext>
                  </a:extLst>
                </a:gridCol>
                <a:gridCol w="1856093">
                  <a:extLst>
                    <a:ext uri="{9D8B030D-6E8A-4147-A177-3AD203B41FA5}">
                      <a16:colId xmlns:a16="http://schemas.microsoft.com/office/drawing/2014/main" val="406680207"/>
                    </a:ext>
                  </a:extLst>
                </a:gridCol>
                <a:gridCol w="1856093">
                  <a:extLst>
                    <a:ext uri="{9D8B030D-6E8A-4147-A177-3AD203B41FA5}">
                      <a16:colId xmlns:a16="http://schemas.microsoft.com/office/drawing/2014/main" val="4170652713"/>
                    </a:ext>
                  </a:extLst>
                </a:gridCol>
              </a:tblGrid>
              <a:tr h="386672">
                <a:tc>
                  <a:txBody>
                    <a:bodyPr/>
                    <a:lstStyle/>
                    <a:p>
                      <a:pPr algn="ctr"/>
                      <a:endParaRPr lang="fr-FR" dirty="0"/>
                    </a:p>
                  </a:txBody>
                  <a:tcPr/>
                </a:tc>
                <a:tc>
                  <a:txBody>
                    <a:bodyPr/>
                    <a:lstStyle/>
                    <a:p>
                      <a:pPr algn="ctr"/>
                      <a:r>
                        <a:rPr lang="fr-FR" dirty="0"/>
                        <a:t>2018</a:t>
                      </a:r>
                    </a:p>
                  </a:txBody>
                  <a:tcPr/>
                </a:tc>
                <a:tc>
                  <a:txBody>
                    <a:bodyPr/>
                    <a:lstStyle/>
                    <a:p>
                      <a:pPr algn="ctr"/>
                      <a:r>
                        <a:rPr lang="fr-FR" dirty="0"/>
                        <a:t>2018-2008</a:t>
                      </a:r>
                    </a:p>
                  </a:txBody>
                  <a:tcPr/>
                </a:tc>
                <a:extLst>
                  <a:ext uri="{0D108BD9-81ED-4DB2-BD59-A6C34878D82A}">
                    <a16:rowId xmlns:a16="http://schemas.microsoft.com/office/drawing/2014/main" val="3609490060"/>
                  </a:ext>
                </a:extLst>
              </a:tr>
              <a:tr h="386672">
                <a:tc>
                  <a:txBody>
                    <a:bodyPr/>
                    <a:lstStyle/>
                    <a:p>
                      <a:pPr algn="ctr"/>
                      <a:r>
                        <a:rPr lang="fr-FR" dirty="0"/>
                        <a:t>USA</a:t>
                      </a:r>
                    </a:p>
                  </a:txBody>
                  <a:tcPr/>
                </a:tc>
                <a:tc>
                  <a:txBody>
                    <a:bodyPr/>
                    <a:lstStyle/>
                    <a:p>
                      <a:pPr algn="ctr"/>
                      <a:r>
                        <a:rPr lang="fr-FR" dirty="0"/>
                        <a:t>104 GW</a:t>
                      </a:r>
                    </a:p>
                  </a:txBody>
                  <a:tcPr/>
                </a:tc>
                <a:tc>
                  <a:txBody>
                    <a:bodyPr/>
                    <a:lstStyle/>
                    <a:p>
                      <a:pPr algn="ctr"/>
                      <a:endParaRPr lang="fr-FR" dirty="0"/>
                    </a:p>
                  </a:txBody>
                  <a:tcPr/>
                </a:tc>
                <a:extLst>
                  <a:ext uri="{0D108BD9-81ED-4DB2-BD59-A6C34878D82A}">
                    <a16:rowId xmlns:a16="http://schemas.microsoft.com/office/drawing/2014/main" val="485195432"/>
                  </a:ext>
                </a:extLst>
              </a:tr>
              <a:tr h="386672">
                <a:tc>
                  <a:txBody>
                    <a:bodyPr/>
                    <a:lstStyle/>
                    <a:p>
                      <a:pPr algn="ctr"/>
                      <a:r>
                        <a:rPr lang="fr-FR" dirty="0"/>
                        <a:t>France</a:t>
                      </a:r>
                    </a:p>
                  </a:txBody>
                  <a:tcPr/>
                </a:tc>
                <a:tc>
                  <a:txBody>
                    <a:bodyPr/>
                    <a:lstStyle/>
                    <a:p>
                      <a:pPr algn="ctr"/>
                      <a:r>
                        <a:rPr lang="fr-FR" dirty="0"/>
                        <a:t>63 GW</a:t>
                      </a:r>
                    </a:p>
                  </a:txBody>
                  <a:tcPr/>
                </a:tc>
                <a:tc>
                  <a:txBody>
                    <a:bodyPr/>
                    <a:lstStyle/>
                    <a:p>
                      <a:pPr algn="ctr"/>
                      <a:endParaRPr lang="fr-FR" dirty="0"/>
                    </a:p>
                  </a:txBody>
                  <a:tcPr/>
                </a:tc>
                <a:extLst>
                  <a:ext uri="{0D108BD9-81ED-4DB2-BD59-A6C34878D82A}">
                    <a16:rowId xmlns:a16="http://schemas.microsoft.com/office/drawing/2014/main" val="598462344"/>
                  </a:ext>
                </a:extLst>
              </a:tr>
              <a:tr h="386672">
                <a:tc>
                  <a:txBody>
                    <a:bodyPr/>
                    <a:lstStyle/>
                    <a:p>
                      <a:pPr algn="ctr"/>
                      <a:r>
                        <a:rPr lang="fr-FR" dirty="0"/>
                        <a:t>China</a:t>
                      </a:r>
                    </a:p>
                  </a:txBody>
                  <a:tcPr/>
                </a:tc>
                <a:tc>
                  <a:txBody>
                    <a:bodyPr/>
                    <a:lstStyle/>
                    <a:p>
                      <a:pPr algn="ctr"/>
                      <a:r>
                        <a:rPr lang="fr-FR" dirty="0"/>
                        <a:t>45 GW</a:t>
                      </a:r>
                    </a:p>
                  </a:txBody>
                  <a:tcPr/>
                </a:tc>
                <a:tc>
                  <a:txBody>
                    <a:bodyPr/>
                    <a:lstStyle/>
                    <a:p>
                      <a:pPr algn="ctr"/>
                      <a:r>
                        <a:rPr lang="fr-FR" dirty="0"/>
                        <a:t>+36 GW</a:t>
                      </a:r>
                    </a:p>
                  </a:txBody>
                  <a:tcPr/>
                </a:tc>
                <a:extLst>
                  <a:ext uri="{0D108BD9-81ED-4DB2-BD59-A6C34878D82A}">
                    <a16:rowId xmlns:a16="http://schemas.microsoft.com/office/drawing/2014/main" val="2505673830"/>
                  </a:ext>
                </a:extLst>
              </a:tr>
              <a:tr h="386672">
                <a:tc>
                  <a:txBody>
                    <a:bodyPr/>
                    <a:lstStyle/>
                    <a:p>
                      <a:pPr algn="ctr"/>
                      <a:r>
                        <a:rPr lang="fr-FR" dirty="0"/>
                        <a:t>Japan</a:t>
                      </a:r>
                    </a:p>
                  </a:txBody>
                  <a:tcPr/>
                </a:tc>
                <a:tc>
                  <a:txBody>
                    <a:bodyPr/>
                    <a:lstStyle/>
                    <a:p>
                      <a:pPr algn="ctr"/>
                      <a:r>
                        <a:rPr lang="fr-FR" dirty="0"/>
                        <a:t>37 GW</a:t>
                      </a:r>
                    </a:p>
                  </a:txBody>
                  <a:tcPr/>
                </a:tc>
                <a:tc>
                  <a:txBody>
                    <a:bodyPr/>
                    <a:lstStyle/>
                    <a:p>
                      <a:pPr algn="ctr"/>
                      <a:endParaRPr lang="fr-FR" dirty="0"/>
                    </a:p>
                  </a:txBody>
                  <a:tcPr/>
                </a:tc>
                <a:extLst>
                  <a:ext uri="{0D108BD9-81ED-4DB2-BD59-A6C34878D82A}">
                    <a16:rowId xmlns:a16="http://schemas.microsoft.com/office/drawing/2014/main" val="2619301809"/>
                  </a:ext>
                </a:extLst>
              </a:tr>
              <a:tr h="386672">
                <a:tc>
                  <a:txBody>
                    <a:bodyPr/>
                    <a:lstStyle/>
                    <a:p>
                      <a:pPr algn="ctr"/>
                      <a:r>
                        <a:rPr lang="fr-FR" dirty="0" err="1"/>
                        <a:t>Russia</a:t>
                      </a:r>
                      <a:endParaRPr lang="fr-FR" dirty="0"/>
                    </a:p>
                  </a:txBody>
                  <a:tcPr/>
                </a:tc>
                <a:tc>
                  <a:txBody>
                    <a:bodyPr/>
                    <a:lstStyle/>
                    <a:p>
                      <a:pPr algn="ctr"/>
                      <a:r>
                        <a:rPr lang="fr-FR" dirty="0"/>
                        <a:t>29 GW</a:t>
                      </a:r>
                    </a:p>
                  </a:txBody>
                  <a:tcPr/>
                </a:tc>
                <a:tc>
                  <a:txBody>
                    <a:bodyPr/>
                    <a:lstStyle/>
                    <a:p>
                      <a:pPr algn="ctr"/>
                      <a:r>
                        <a:rPr lang="fr-FR" dirty="0"/>
                        <a:t>+7.4 GW</a:t>
                      </a:r>
                    </a:p>
                  </a:txBody>
                  <a:tcPr/>
                </a:tc>
                <a:extLst>
                  <a:ext uri="{0D108BD9-81ED-4DB2-BD59-A6C34878D82A}">
                    <a16:rowId xmlns:a16="http://schemas.microsoft.com/office/drawing/2014/main" val="3716757314"/>
                  </a:ext>
                </a:extLst>
              </a:tr>
            </a:tbl>
          </a:graphicData>
        </a:graphic>
      </p:graphicFrame>
      <p:pic>
        <p:nvPicPr>
          <p:cNvPr id="7" name="Image 6">
            <a:extLst>
              <a:ext uri="{FF2B5EF4-FFF2-40B4-BE49-F238E27FC236}">
                <a16:creationId xmlns:a16="http://schemas.microsoft.com/office/drawing/2014/main" id="{BF019E0E-5486-EDDA-F2F5-D88F1B072479}"/>
              </a:ext>
            </a:extLst>
          </p:cNvPr>
          <p:cNvPicPr>
            <a:picLocks noChangeAspect="1"/>
          </p:cNvPicPr>
          <p:nvPr/>
        </p:nvPicPr>
        <p:blipFill>
          <a:blip r:embed="rId3"/>
          <a:stretch>
            <a:fillRect/>
          </a:stretch>
        </p:blipFill>
        <p:spPr>
          <a:xfrm>
            <a:off x="2918425" y="2940720"/>
            <a:ext cx="6162788" cy="3744144"/>
          </a:xfrm>
          <a:prstGeom prst="rect">
            <a:avLst/>
          </a:prstGeom>
        </p:spPr>
      </p:pic>
    </p:spTree>
    <p:extLst>
      <p:ext uri="{BB962C8B-B14F-4D97-AF65-F5344CB8AC3E}">
        <p14:creationId xmlns:p14="http://schemas.microsoft.com/office/powerpoint/2010/main" val="2543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B69B7-948C-FF02-80A9-9BFC58D8589C}"/>
              </a:ext>
            </a:extLst>
          </p:cNvPr>
          <p:cNvSpPr>
            <a:spLocks noGrp="1"/>
          </p:cNvSpPr>
          <p:nvPr>
            <p:ph type="title"/>
          </p:nvPr>
        </p:nvSpPr>
        <p:spPr/>
        <p:txBody>
          <a:bodyPr/>
          <a:lstStyle/>
          <a:p>
            <a:r>
              <a:rPr lang="fr-FR" dirty="0"/>
              <a:t>Appendix : LCOE for main </a:t>
            </a:r>
            <a:r>
              <a:rPr lang="fr-FR" dirty="0" err="1"/>
              <a:t>energy</a:t>
            </a:r>
            <a:r>
              <a:rPr lang="fr-FR" dirty="0"/>
              <a:t> sources</a:t>
            </a:r>
          </a:p>
        </p:txBody>
      </p:sp>
      <p:sp>
        <p:nvSpPr>
          <p:cNvPr id="3" name="Espace réservé du texte 2">
            <a:extLst>
              <a:ext uri="{FF2B5EF4-FFF2-40B4-BE49-F238E27FC236}">
                <a16:creationId xmlns:a16="http://schemas.microsoft.com/office/drawing/2014/main" id="{7A927758-E918-814B-6C54-BDB26D69CC48}"/>
              </a:ext>
            </a:extLst>
          </p:cNvPr>
          <p:cNvSpPr>
            <a:spLocks noGrp="1"/>
          </p:cNvSpPr>
          <p:nvPr>
            <p:ph type="body" idx="1"/>
          </p:nvPr>
        </p:nvSpPr>
        <p:spPr>
          <a:xfrm>
            <a:off x="1774825" y="6136913"/>
            <a:ext cx="8642350" cy="532175"/>
          </a:xfrm>
        </p:spPr>
        <p:txBody>
          <a:bodyPr/>
          <a:lstStyle/>
          <a:p>
            <a:endParaRPr lang="fr-FR" dirty="0"/>
          </a:p>
          <a:p>
            <a:r>
              <a:rPr lang="fr-FR" dirty="0" err="1"/>
              <a:t>including</a:t>
            </a:r>
            <a:r>
              <a:rPr lang="fr-FR" dirty="0"/>
              <a:t> </a:t>
            </a:r>
            <a:r>
              <a:rPr lang="fr-FR" dirty="0" err="1"/>
              <a:t>carbon</a:t>
            </a:r>
            <a:r>
              <a:rPr lang="fr-FR" dirty="0"/>
              <a:t> </a:t>
            </a:r>
            <a:r>
              <a:rPr lang="fr-FR" dirty="0" err="1"/>
              <a:t>price</a:t>
            </a:r>
            <a:r>
              <a:rPr lang="fr-FR" dirty="0"/>
              <a:t> </a:t>
            </a:r>
            <a:r>
              <a:rPr lang="fr-FR" dirty="0" err="1"/>
              <a:t>see</a:t>
            </a:r>
            <a:r>
              <a:rPr lang="fr-FR" dirty="0"/>
              <a:t> </a:t>
            </a:r>
            <a:r>
              <a:rPr lang="fr-FR" dirty="0" err="1"/>
              <a:t>after</a:t>
            </a:r>
            <a:endParaRPr lang="fr-FR" dirty="0"/>
          </a:p>
        </p:txBody>
      </p:sp>
      <p:pic>
        <p:nvPicPr>
          <p:cNvPr id="6" name="Image 5">
            <a:extLst>
              <a:ext uri="{FF2B5EF4-FFF2-40B4-BE49-F238E27FC236}">
                <a16:creationId xmlns:a16="http://schemas.microsoft.com/office/drawing/2014/main" id="{B844A3FF-03C7-B468-C0ED-AEBA7FC2E91F}"/>
              </a:ext>
            </a:extLst>
          </p:cNvPr>
          <p:cNvPicPr>
            <a:picLocks noChangeAspect="1"/>
          </p:cNvPicPr>
          <p:nvPr/>
        </p:nvPicPr>
        <p:blipFill>
          <a:blip r:embed="rId2"/>
          <a:stretch>
            <a:fillRect/>
          </a:stretch>
        </p:blipFill>
        <p:spPr>
          <a:xfrm>
            <a:off x="1950682" y="495564"/>
            <a:ext cx="8290637" cy="5866872"/>
          </a:xfrm>
          <a:prstGeom prst="rect">
            <a:avLst/>
          </a:prstGeom>
        </p:spPr>
      </p:pic>
      <p:pic>
        <p:nvPicPr>
          <p:cNvPr id="4" name="Image 3">
            <a:extLst>
              <a:ext uri="{FF2B5EF4-FFF2-40B4-BE49-F238E27FC236}">
                <a16:creationId xmlns:a16="http://schemas.microsoft.com/office/drawing/2014/main" id="{CE958569-0C18-35CF-A48B-B6DE2A432F3C}"/>
              </a:ext>
            </a:extLst>
          </p:cNvPr>
          <p:cNvPicPr>
            <a:picLocks noChangeAspect="1"/>
          </p:cNvPicPr>
          <p:nvPr/>
        </p:nvPicPr>
        <p:blipFill>
          <a:blip r:embed="rId3"/>
          <a:stretch>
            <a:fillRect/>
          </a:stretch>
        </p:blipFill>
        <p:spPr>
          <a:xfrm>
            <a:off x="9684720" y="463337"/>
            <a:ext cx="983280" cy="1471004"/>
          </a:xfrm>
          <a:prstGeom prst="rect">
            <a:avLst/>
          </a:prstGeom>
        </p:spPr>
      </p:pic>
      <p:pic>
        <p:nvPicPr>
          <p:cNvPr id="7" name="Image 6">
            <a:extLst>
              <a:ext uri="{FF2B5EF4-FFF2-40B4-BE49-F238E27FC236}">
                <a16:creationId xmlns:a16="http://schemas.microsoft.com/office/drawing/2014/main" id="{01632246-32DA-4FD4-76ED-F21D32E261CB}"/>
              </a:ext>
            </a:extLst>
          </p:cNvPr>
          <p:cNvPicPr>
            <a:picLocks noChangeAspect="1"/>
          </p:cNvPicPr>
          <p:nvPr/>
        </p:nvPicPr>
        <p:blipFill>
          <a:blip r:embed="rId4"/>
          <a:stretch>
            <a:fillRect/>
          </a:stretch>
        </p:blipFill>
        <p:spPr>
          <a:xfrm>
            <a:off x="5223185" y="6386091"/>
            <a:ext cx="840757" cy="565992"/>
          </a:xfrm>
          <a:prstGeom prst="rect">
            <a:avLst/>
          </a:prstGeom>
        </p:spPr>
      </p:pic>
    </p:spTree>
    <p:extLst>
      <p:ext uri="{BB962C8B-B14F-4D97-AF65-F5344CB8AC3E}">
        <p14:creationId xmlns:p14="http://schemas.microsoft.com/office/powerpoint/2010/main" val="805926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75E702-3C49-331E-2345-8D754A30FEA0}"/>
              </a:ext>
            </a:extLst>
          </p:cNvPr>
          <p:cNvSpPr>
            <a:spLocks noGrp="1"/>
          </p:cNvSpPr>
          <p:nvPr>
            <p:ph type="title"/>
          </p:nvPr>
        </p:nvSpPr>
        <p:spPr/>
        <p:txBody>
          <a:bodyPr/>
          <a:lstStyle/>
          <a:p>
            <a:r>
              <a:rPr lang="fr-FR" dirty="0"/>
              <a:t>Appendix : Coal case</a:t>
            </a:r>
          </a:p>
        </p:txBody>
      </p:sp>
      <p:sp>
        <p:nvSpPr>
          <p:cNvPr id="3" name="Espace réservé du texte 2">
            <a:extLst>
              <a:ext uri="{FF2B5EF4-FFF2-40B4-BE49-F238E27FC236}">
                <a16:creationId xmlns:a16="http://schemas.microsoft.com/office/drawing/2014/main" id="{667CB329-1DDA-33FE-54FA-5CCFEADB1440}"/>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72F65605-EB13-C78B-E1F5-7313BB9E3428}"/>
              </a:ext>
            </a:extLst>
          </p:cNvPr>
          <p:cNvPicPr>
            <a:picLocks noChangeAspect="1"/>
          </p:cNvPicPr>
          <p:nvPr/>
        </p:nvPicPr>
        <p:blipFill>
          <a:blip r:embed="rId2"/>
          <a:stretch>
            <a:fillRect/>
          </a:stretch>
        </p:blipFill>
        <p:spPr>
          <a:xfrm>
            <a:off x="1536672" y="620689"/>
            <a:ext cx="9131328" cy="6262719"/>
          </a:xfrm>
          <a:prstGeom prst="rect">
            <a:avLst/>
          </a:prstGeom>
        </p:spPr>
      </p:pic>
      <p:pic>
        <p:nvPicPr>
          <p:cNvPr id="6" name="Image 5">
            <a:extLst>
              <a:ext uri="{FF2B5EF4-FFF2-40B4-BE49-F238E27FC236}">
                <a16:creationId xmlns:a16="http://schemas.microsoft.com/office/drawing/2014/main" id="{E8CD8C9F-E46E-DF0F-99BC-EEA921E6F151}"/>
              </a:ext>
            </a:extLst>
          </p:cNvPr>
          <p:cNvPicPr>
            <a:picLocks noChangeAspect="1"/>
          </p:cNvPicPr>
          <p:nvPr/>
        </p:nvPicPr>
        <p:blipFill>
          <a:blip r:embed="rId3"/>
          <a:stretch>
            <a:fillRect/>
          </a:stretch>
        </p:blipFill>
        <p:spPr>
          <a:xfrm>
            <a:off x="9679957" y="457200"/>
            <a:ext cx="983280" cy="1471004"/>
          </a:xfrm>
          <a:prstGeom prst="rect">
            <a:avLst/>
          </a:prstGeom>
        </p:spPr>
      </p:pic>
      <p:sp>
        <p:nvSpPr>
          <p:cNvPr id="7" name="ZoneTexte 6">
            <a:extLst>
              <a:ext uri="{FF2B5EF4-FFF2-40B4-BE49-F238E27FC236}">
                <a16:creationId xmlns:a16="http://schemas.microsoft.com/office/drawing/2014/main" id="{EBE410C7-37A1-7883-B2D9-9F65CF8F22F8}"/>
              </a:ext>
            </a:extLst>
          </p:cNvPr>
          <p:cNvSpPr txBox="1"/>
          <p:nvPr/>
        </p:nvSpPr>
        <p:spPr>
          <a:xfrm>
            <a:off x="5819838" y="2230766"/>
            <a:ext cx="1810390" cy="307777"/>
          </a:xfrm>
          <a:prstGeom prst="rect">
            <a:avLst/>
          </a:prstGeom>
          <a:noFill/>
        </p:spPr>
        <p:txBody>
          <a:bodyPr wrap="square" rtlCol="0">
            <a:spAutoFit/>
          </a:bodyPr>
          <a:lstStyle/>
          <a:p>
            <a:endParaRPr lang="fr-FR" dirty="0"/>
          </a:p>
        </p:txBody>
      </p:sp>
      <p:sp>
        <p:nvSpPr>
          <p:cNvPr id="8" name="Légende : encadrée à une bordure 7">
            <a:extLst>
              <a:ext uri="{FF2B5EF4-FFF2-40B4-BE49-F238E27FC236}">
                <a16:creationId xmlns:a16="http://schemas.microsoft.com/office/drawing/2014/main" id="{C22A5D7A-7C4D-EF2C-364B-2EC25E81544B}"/>
              </a:ext>
            </a:extLst>
          </p:cNvPr>
          <p:cNvSpPr/>
          <p:nvPr/>
        </p:nvSpPr>
        <p:spPr>
          <a:xfrm>
            <a:off x="6617638" y="1795172"/>
            <a:ext cx="932811" cy="829021"/>
          </a:xfrm>
          <a:prstGeom prst="accentCallout1">
            <a:avLst>
              <a:gd name="adj1" fmla="val 18750"/>
              <a:gd name="adj2" fmla="val -8333"/>
              <a:gd name="adj3" fmla="val 174099"/>
              <a:gd name="adj4" fmla="val -74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t>0€/tCO2 </a:t>
            </a:r>
            <a:r>
              <a:rPr lang="fr-FR" sz="1050" dirty="0" err="1"/>
              <a:t>carbon</a:t>
            </a:r>
            <a:r>
              <a:rPr lang="fr-FR" sz="1050" dirty="0"/>
              <a:t> </a:t>
            </a:r>
            <a:r>
              <a:rPr lang="fr-FR" sz="1050" dirty="0" err="1"/>
              <a:t>price</a:t>
            </a:r>
            <a:r>
              <a:rPr lang="fr-FR" sz="1050" dirty="0"/>
              <a:t> for non G20</a:t>
            </a:r>
          </a:p>
        </p:txBody>
      </p:sp>
    </p:spTree>
    <p:extLst>
      <p:ext uri="{BB962C8B-B14F-4D97-AF65-F5344CB8AC3E}">
        <p14:creationId xmlns:p14="http://schemas.microsoft.com/office/powerpoint/2010/main" val="275760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55FBDC-9C14-809F-72E4-6AF439A3B076}"/>
              </a:ext>
            </a:extLst>
          </p:cNvPr>
          <p:cNvSpPr>
            <a:spLocks noGrp="1"/>
          </p:cNvSpPr>
          <p:nvPr>
            <p:ph type="title"/>
          </p:nvPr>
        </p:nvSpPr>
        <p:spPr/>
        <p:txBody>
          <a:bodyPr/>
          <a:lstStyle/>
          <a:p>
            <a:r>
              <a:rPr lang="fr-FR" dirty="0"/>
              <a:t>Carbon </a:t>
            </a:r>
            <a:r>
              <a:rPr lang="fr-FR" dirty="0" err="1"/>
              <a:t>price</a:t>
            </a:r>
            <a:r>
              <a:rPr lang="fr-FR" dirty="0"/>
              <a:t> </a:t>
            </a:r>
            <a:r>
              <a:rPr lang="fr-FR" dirty="0" err="1"/>
              <a:t>hypothesis</a:t>
            </a:r>
            <a:endParaRPr lang="fr-FR" dirty="0"/>
          </a:p>
        </p:txBody>
      </p:sp>
      <p:sp>
        <p:nvSpPr>
          <p:cNvPr id="3" name="Espace réservé du texte 2">
            <a:extLst>
              <a:ext uri="{FF2B5EF4-FFF2-40B4-BE49-F238E27FC236}">
                <a16:creationId xmlns:a16="http://schemas.microsoft.com/office/drawing/2014/main" id="{A8F9B383-D447-3A8D-69EA-5E799D0C6E34}"/>
              </a:ext>
            </a:extLst>
          </p:cNvPr>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id="{BA8BD624-96AA-5755-3EEC-09FA550A8B8F}"/>
              </a:ext>
            </a:extLst>
          </p:cNvPr>
          <p:cNvPicPr>
            <a:picLocks noChangeAspect="1"/>
          </p:cNvPicPr>
          <p:nvPr/>
        </p:nvPicPr>
        <p:blipFill>
          <a:blip r:embed="rId2"/>
          <a:stretch>
            <a:fillRect/>
          </a:stretch>
        </p:blipFill>
        <p:spPr>
          <a:xfrm>
            <a:off x="1524001" y="457201"/>
            <a:ext cx="8260285" cy="5560773"/>
          </a:xfrm>
          <a:prstGeom prst="rect">
            <a:avLst/>
          </a:prstGeom>
        </p:spPr>
      </p:pic>
      <p:pic>
        <p:nvPicPr>
          <p:cNvPr id="6" name="Image 5">
            <a:extLst>
              <a:ext uri="{FF2B5EF4-FFF2-40B4-BE49-F238E27FC236}">
                <a16:creationId xmlns:a16="http://schemas.microsoft.com/office/drawing/2014/main" id="{D26005AC-F818-552D-DD68-3F0C6CCC73CE}"/>
              </a:ext>
            </a:extLst>
          </p:cNvPr>
          <p:cNvPicPr>
            <a:picLocks noChangeAspect="1"/>
          </p:cNvPicPr>
          <p:nvPr/>
        </p:nvPicPr>
        <p:blipFill>
          <a:blip r:embed="rId3"/>
          <a:stretch>
            <a:fillRect/>
          </a:stretch>
        </p:blipFill>
        <p:spPr>
          <a:xfrm>
            <a:off x="9679957" y="457200"/>
            <a:ext cx="983280" cy="1471004"/>
          </a:xfrm>
          <a:prstGeom prst="rect">
            <a:avLst/>
          </a:prstGeom>
        </p:spPr>
      </p:pic>
    </p:spTree>
    <p:extLst>
      <p:ext uri="{BB962C8B-B14F-4D97-AF65-F5344CB8AC3E}">
        <p14:creationId xmlns:p14="http://schemas.microsoft.com/office/powerpoint/2010/main" val="318791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2761-9782-7DE1-F794-D6755648B2E9}"/>
              </a:ext>
            </a:extLst>
          </p:cNvPr>
          <p:cNvSpPr>
            <a:spLocks noGrp="1"/>
          </p:cNvSpPr>
          <p:nvPr>
            <p:ph type="title"/>
          </p:nvPr>
        </p:nvSpPr>
        <p:spPr/>
        <p:txBody>
          <a:bodyPr/>
          <a:lstStyle/>
          <a:p>
            <a:endParaRPr lang="en-F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66EAC22C-545C-87C3-68E7-2BEC8F3CF63C}"/>
                  </a:ext>
                </a:extLst>
              </p:cNvPr>
              <p:cNvGraphicFramePr>
                <a:graphicFrameLocks noGrp="1"/>
              </p:cNvGraphicFramePr>
              <p:nvPr>
                <p:extLst>
                  <p:ext uri="{D42A27DB-BD31-4B8C-83A1-F6EECF244321}">
                    <p14:modId xmlns:p14="http://schemas.microsoft.com/office/powerpoint/2010/main" val="2419039464"/>
                  </p:ext>
                </p:extLst>
              </p:nvPr>
            </p:nvGraphicFramePr>
            <p:xfrm>
              <a:off x="1524000" y="0"/>
              <a:ext cx="9144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ooclap - Make learning awesome">
                <a:extLst>
                  <a:ext uri="{FF2B5EF4-FFF2-40B4-BE49-F238E27FC236}">
                    <a16:creationId xmlns:a16="http://schemas.microsoft.com/office/drawing/2014/main" id="{66EAC22C-545C-87C3-68E7-2BEC8F3CF63C}"/>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524000" y="0"/>
                <a:ext cx="9144000" cy="6858000"/>
              </a:xfrm>
              <a:prstGeom prst="rect">
                <a:avLst/>
              </a:prstGeom>
            </p:spPr>
          </p:pic>
        </mc:Fallback>
      </mc:AlternateContent>
    </p:spTree>
    <p:extLst>
      <p:ext uri="{BB962C8B-B14F-4D97-AF65-F5344CB8AC3E}">
        <p14:creationId xmlns:p14="http://schemas.microsoft.com/office/powerpoint/2010/main" val="425944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Industrial revolution and environmental concern</a:t>
            </a:r>
          </a:p>
        </p:txBody>
      </p:sp>
      <p:sp>
        <p:nvSpPr>
          <p:cNvPr id="56" name="Google Shape;56;p3"/>
          <p:cNvSpPr txBox="1">
            <a:spLocks noGrp="1"/>
          </p:cNvSpPr>
          <p:nvPr>
            <p:ph type="body" idx="1"/>
          </p:nvPr>
        </p:nvSpPr>
        <p:spPr>
          <a:xfrm>
            <a:off x="334434" y="620688"/>
            <a:ext cx="11523133" cy="6048400"/>
          </a:xfrm>
          <a:noFill/>
          <a:ln>
            <a:noFill/>
          </a:ln>
        </p:spPr>
        <p:txBody>
          <a:bodyPr spcFirstLastPara="1" wrap="square" lIns="91425" tIns="45700" rIns="91425" bIns="45700" anchor="t" anchorCtr="0">
            <a:noAutofit/>
          </a:bodyPr>
          <a:lstStyle/>
          <a:p>
            <a:r>
              <a:rPr lang="fr-FR" dirty="0" err="1"/>
              <a:t>From</a:t>
            </a:r>
            <a:r>
              <a:rPr lang="fr-FR" dirty="0"/>
              <a:t> the </a:t>
            </a:r>
            <a:r>
              <a:rPr lang="fr-FR" dirty="0" err="1"/>
              <a:t>beginning</a:t>
            </a:r>
            <a:r>
              <a:rPr lang="fr-FR" dirty="0"/>
              <a:t> of the </a:t>
            </a:r>
            <a:r>
              <a:rPr lang="fr-FR" dirty="0" err="1"/>
              <a:t>industrial</a:t>
            </a:r>
            <a:r>
              <a:rPr lang="fr-FR" dirty="0"/>
              <a:t> </a:t>
            </a:r>
            <a:r>
              <a:rPr lang="fr-FR" dirty="0" err="1"/>
              <a:t>revolution</a:t>
            </a:r>
            <a:r>
              <a:rPr lang="fr-FR" dirty="0"/>
              <a:t> </a:t>
            </a:r>
            <a:r>
              <a:rPr lang="fr-FR" dirty="0" err="1"/>
              <a:t>there</a:t>
            </a:r>
            <a:r>
              <a:rPr lang="fr-FR" dirty="0"/>
              <a:t> has been an </a:t>
            </a:r>
            <a:r>
              <a:rPr lang="fr-FR" dirty="0" err="1"/>
              <a:t>environmental</a:t>
            </a:r>
            <a:r>
              <a:rPr lang="fr-FR" dirty="0"/>
              <a:t> </a:t>
            </a:r>
            <a:r>
              <a:rPr lang="fr-FR" dirty="0" err="1"/>
              <a:t>concern</a:t>
            </a:r>
            <a:endParaRPr lang="fr-FR" dirty="0"/>
          </a:p>
          <a:p>
            <a:pPr lvl="1"/>
            <a:r>
              <a:rPr lang="fr-FR" dirty="0"/>
              <a:t>Anti </a:t>
            </a:r>
            <a:r>
              <a:rPr lang="fr-FR" dirty="0" err="1"/>
              <a:t>progress</a:t>
            </a:r>
            <a:r>
              <a:rPr lang="fr-FR" dirty="0"/>
              <a:t>, </a:t>
            </a:r>
            <a:r>
              <a:rPr lang="fr-FR" dirty="0" err="1"/>
              <a:t>romantic</a:t>
            </a:r>
            <a:r>
              <a:rPr lang="fr-FR" dirty="0"/>
              <a:t>, </a:t>
            </a:r>
            <a:r>
              <a:rPr lang="fr-FR" dirty="0" err="1"/>
              <a:t>naturalist</a:t>
            </a:r>
            <a:r>
              <a:rPr lang="fr-FR" dirty="0"/>
              <a:t> intuition of destruction and distance </a:t>
            </a:r>
            <a:r>
              <a:rPr lang="fr-FR" dirty="0" err="1"/>
              <a:t>from</a:t>
            </a:r>
            <a:r>
              <a:rPr lang="fr-FR" dirty="0"/>
              <a:t> </a:t>
            </a:r>
            <a:r>
              <a:rPr lang="fr-FR" dirty="0" err="1"/>
              <a:t>true</a:t>
            </a:r>
            <a:r>
              <a:rPr lang="fr-FR" dirty="0"/>
              <a:t> nature of </a:t>
            </a:r>
            <a:r>
              <a:rPr lang="fr-FR" dirty="0" err="1"/>
              <a:t>human</a:t>
            </a:r>
            <a:r>
              <a:rPr lang="fr-FR" dirty="0"/>
              <a:t> </a:t>
            </a:r>
            <a:r>
              <a:rPr lang="fr-FR" dirty="0" err="1"/>
              <a:t>beings</a:t>
            </a:r>
            <a:endParaRPr lang="fr-FR" dirty="0"/>
          </a:p>
          <a:p>
            <a:pPr lvl="1"/>
            <a:r>
              <a:rPr lang="fr-FR" dirty="0" err="1"/>
              <a:t>Effect</a:t>
            </a:r>
            <a:r>
              <a:rPr lang="fr-FR" dirty="0"/>
              <a:t> of </a:t>
            </a:r>
            <a:r>
              <a:rPr lang="fr-FR" dirty="0" err="1"/>
              <a:t>health</a:t>
            </a:r>
            <a:r>
              <a:rPr lang="fr-FR" dirty="0"/>
              <a:t> and condition of </a:t>
            </a:r>
            <a:r>
              <a:rPr lang="fr-FR" dirty="0" err="1"/>
              <a:t>workers</a:t>
            </a:r>
            <a:r>
              <a:rPr lang="fr-FR" dirty="0"/>
              <a:t> in </a:t>
            </a:r>
            <a:r>
              <a:rPr lang="fr-FR" dirty="0" err="1"/>
              <a:t>factories</a:t>
            </a:r>
            <a:r>
              <a:rPr lang="fr-FR" dirty="0"/>
              <a:t> and </a:t>
            </a:r>
            <a:r>
              <a:rPr lang="fr-FR" dirty="0" err="1"/>
              <a:t>cities</a:t>
            </a:r>
            <a:r>
              <a:rPr lang="fr-FR" dirty="0"/>
              <a:t>, </a:t>
            </a:r>
            <a:r>
              <a:rPr lang="fr-FR" dirty="0" err="1"/>
              <a:t>heavily</a:t>
            </a:r>
            <a:r>
              <a:rPr lang="fr-FR" dirty="0"/>
              <a:t> </a:t>
            </a:r>
            <a:r>
              <a:rPr lang="fr-FR" dirty="0" err="1"/>
              <a:t>polluted</a:t>
            </a:r>
            <a:r>
              <a:rPr lang="fr-FR" dirty="0"/>
              <a:t> and </a:t>
            </a:r>
            <a:r>
              <a:rPr lang="fr-FR" dirty="0" err="1"/>
              <a:t>with</a:t>
            </a:r>
            <a:r>
              <a:rPr lang="fr-FR" dirty="0"/>
              <a:t> </a:t>
            </a:r>
            <a:r>
              <a:rPr lang="fr-FR" dirty="0" err="1"/>
              <a:t>dangerous</a:t>
            </a:r>
            <a:r>
              <a:rPr lang="fr-FR" dirty="0"/>
              <a:t> places to </a:t>
            </a:r>
            <a:r>
              <a:rPr lang="fr-FR" dirty="0" err="1"/>
              <a:t>work</a:t>
            </a:r>
            <a:endParaRPr lang="fr-FR" dirty="0"/>
          </a:p>
          <a:p>
            <a:pPr lvl="1"/>
            <a:r>
              <a:rPr lang="fr-FR" dirty="0" err="1"/>
              <a:t>Basically</a:t>
            </a:r>
            <a:r>
              <a:rPr lang="fr-FR" dirty="0"/>
              <a:t> the second (</a:t>
            </a:r>
            <a:r>
              <a:rPr lang="fr-FR" dirty="0" err="1"/>
              <a:t>accepting</a:t>
            </a:r>
            <a:r>
              <a:rPr lang="fr-FR" dirty="0"/>
              <a:t> </a:t>
            </a:r>
            <a:r>
              <a:rPr lang="fr-FR" dirty="0" err="1"/>
              <a:t>progress</a:t>
            </a:r>
            <a:r>
              <a:rPr lang="fr-FR" dirty="0"/>
              <a:t>, </a:t>
            </a:r>
            <a:r>
              <a:rPr lang="fr-FR" dirty="0" err="1"/>
              <a:t>claiming</a:t>
            </a:r>
            <a:r>
              <a:rPr lang="fr-FR" dirty="0"/>
              <a:t> a </a:t>
            </a:r>
            <a:r>
              <a:rPr lang="fr-FR" dirty="0" err="1"/>
              <a:t>decent</a:t>
            </a:r>
            <a:r>
              <a:rPr lang="fr-FR" dirty="0"/>
              <a:t> life) </a:t>
            </a:r>
            <a:r>
              <a:rPr lang="fr-FR" dirty="0" err="1"/>
              <a:t>overrun</a:t>
            </a:r>
            <a:r>
              <a:rPr lang="fr-FR" dirty="0"/>
              <a:t> the first one (</a:t>
            </a:r>
            <a:r>
              <a:rPr lang="fr-FR" dirty="0" err="1"/>
              <a:t>see</a:t>
            </a:r>
            <a:r>
              <a:rPr lang="fr-FR" dirty="0"/>
              <a:t> </a:t>
            </a:r>
            <a:r>
              <a:rPr lang="fr-FR" dirty="0" err="1"/>
              <a:t>Audier</a:t>
            </a:r>
            <a:r>
              <a:rPr lang="fr-FR" dirty="0"/>
              <a:t> for more on </a:t>
            </a:r>
            <a:r>
              <a:rPr lang="fr-FR" dirty="0" err="1"/>
              <a:t>that</a:t>
            </a:r>
            <a:r>
              <a:rPr lang="fr-FR" dirty="0"/>
              <a:t> </a:t>
            </a:r>
            <a:r>
              <a:rPr lang="fr-FR" dirty="0" err="1"/>
              <a:t>history</a:t>
            </a:r>
            <a:r>
              <a:rPr lang="fr-FR" dirty="0"/>
              <a:t>)</a:t>
            </a:r>
          </a:p>
        </p:txBody>
      </p:sp>
      <p:pic>
        <p:nvPicPr>
          <p:cNvPr id="57" name="Google Shape;57;p3"/>
          <p:cNvPicPr preferRelativeResize="0"/>
          <p:nvPr/>
        </p:nvPicPr>
        <p:blipFill rotWithShape="1">
          <a:blip r:embed="rId3">
            <a:alphaModFix/>
          </a:blip>
          <a:srcRect/>
          <a:stretch/>
        </p:blipFill>
        <p:spPr>
          <a:xfrm>
            <a:off x="10979150" y="468468"/>
            <a:ext cx="1204509" cy="1872431"/>
          </a:xfrm>
          <a:prstGeom prst="rect">
            <a:avLst/>
          </a:prstGeom>
          <a:noFill/>
          <a:ln>
            <a:noFill/>
          </a:ln>
        </p:spPr>
      </p:pic>
      <p:pic>
        <p:nvPicPr>
          <p:cNvPr id="58" name="Google Shape;58;p3" descr="[laminoir-fer.jpg]"/>
          <p:cNvPicPr preferRelativeResize="0"/>
          <p:nvPr/>
        </p:nvPicPr>
        <p:blipFill rotWithShape="1">
          <a:blip r:embed="rId4">
            <a:alphaModFix/>
          </a:blip>
          <a:srcRect/>
          <a:stretch/>
        </p:blipFill>
        <p:spPr>
          <a:xfrm>
            <a:off x="6277099" y="2783044"/>
            <a:ext cx="4355976" cy="2722485"/>
          </a:xfrm>
          <a:prstGeom prst="rect">
            <a:avLst/>
          </a:prstGeom>
          <a:noFill/>
          <a:ln>
            <a:noFill/>
          </a:ln>
        </p:spPr>
      </p:pic>
      <p:pic>
        <p:nvPicPr>
          <p:cNvPr id="59" name="Google Shape;59;p3" descr="https://images-na.ssl-images-amazon.com/images/I/51KjGMLzNTL._SX289_BO1,204,203,200_.jpg"/>
          <p:cNvPicPr preferRelativeResize="0"/>
          <p:nvPr/>
        </p:nvPicPr>
        <p:blipFill rotWithShape="1">
          <a:blip r:embed="rId5">
            <a:alphaModFix/>
          </a:blip>
          <a:srcRect/>
          <a:stretch/>
        </p:blipFill>
        <p:spPr>
          <a:xfrm>
            <a:off x="9667643" y="5580543"/>
            <a:ext cx="785226" cy="1279029"/>
          </a:xfrm>
          <a:prstGeom prst="rect">
            <a:avLst/>
          </a:prstGeom>
          <a:noFill/>
          <a:ln>
            <a:noFill/>
          </a:ln>
        </p:spPr>
      </p:pic>
      <p:pic>
        <p:nvPicPr>
          <p:cNvPr id="60" name="Google Shape;60;p3" descr="Friedrich Engels portrait (cropped).jpg"/>
          <p:cNvPicPr preferRelativeResize="0"/>
          <p:nvPr/>
        </p:nvPicPr>
        <p:blipFill rotWithShape="1">
          <a:blip r:embed="rId6">
            <a:alphaModFix/>
          </a:blip>
          <a:srcRect/>
          <a:stretch/>
        </p:blipFill>
        <p:spPr>
          <a:xfrm>
            <a:off x="8737997" y="5582111"/>
            <a:ext cx="850594" cy="1275890"/>
          </a:xfrm>
          <a:prstGeom prst="rect">
            <a:avLst/>
          </a:prstGeom>
          <a:noFill/>
          <a:ln>
            <a:noFill/>
          </a:ln>
        </p:spPr>
      </p:pic>
      <p:pic>
        <p:nvPicPr>
          <p:cNvPr id="61" name="Google Shape;61;p3"/>
          <p:cNvPicPr preferRelativeResize="0"/>
          <p:nvPr/>
        </p:nvPicPr>
        <p:blipFill rotWithShape="1">
          <a:blip r:embed="rId7">
            <a:alphaModFix/>
          </a:blip>
          <a:srcRect/>
          <a:stretch/>
        </p:blipFill>
        <p:spPr>
          <a:xfrm>
            <a:off x="0" y="2783044"/>
            <a:ext cx="6138550" cy="40382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First acts in modern ecology</a:t>
            </a:r>
          </a:p>
        </p:txBody>
      </p:sp>
      <p:sp>
        <p:nvSpPr>
          <p:cNvPr id="67" name="Google Shape;67;p4"/>
          <p:cNvSpPr txBox="1">
            <a:spLocks noGrp="1"/>
          </p:cNvSpPr>
          <p:nvPr>
            <p:ph type="body" idx="1"/>
          </p:nvPr>
        </p:nvSpPr>
        <p:spPr>
          <a:xfrm>
            <a:off x="334964" y="620713"/>
            <a:ext cx="7398489" cy="6048375"/>
          </a:xfrm>
          <a:noFill/>
          <a:ln>
            <a:noFill/>
          </a:ln>
        </p:spPr>
        <p:txBody>
          <a:bodyPr spcFirstLastPara="1" wrap="square" lIns="91425" tIns="45700" rIns="91425" bIns="45700" anchor="t" anchorCtr="0">
            <a:noAutofit/>
          </a:bodyPr>
          <a:lstStyle/>
          <a:p>
            <a:r>
              <a:rPr lang="fr-FR" dirty="0" err="1"/>
              <a:t>After</a:t>
            </a:r>
            <a:r>
              <a:rPr lang="fr-FR" dirty="0"/>
              <a:t> </a:t>
            </a:r>
            <a:r>
              <a:rPr lang="fr-FR" dirty="0" err="1"/>
              <a:t>industrial</a:t>
            </a:r>
            <a:r>
              <a:rPr lang="fr-FR" dirty="0"/>
              <a:t> </a:t>
            </a:r>
            <a:r>
              <a:rPr lang="fr-FR" dirty="0" err="1"/>
              <a:t>revolution</a:t>
            </a:r>
            <a:r>
              <a:rPr lang="fr-FR" dirty="0"/>
              <a:t> and </a:t>
            </a:r>
            <a:r>
              <a:rPr lang="fr-FR" dirty="0" err="1"/>
              <a:t>growth</a:t>
            </a:r>
            <a:r>
              <a:rPr lang="fr-FR" dirty="0"/>
              <a:t> in the first part of the XX century, </a:t>
            </a:r>
            <a:br>
              <a:rPr lang="fr-FR" dirty="0"/>
            </a:br>
            <a:r>
              <a:rPr lang="fr-FR" dirty="0"/>
              <a:t>pollution </a:t>
            </a:r>
            <a:r>
              <a:rPr lang="fr-FR" dirty="0" err="1"/>
              <a:t>happens</a:t>
            </a:r>
            <a:r>
              <a:rPr lang="fr-FR" dirty="0"/>
              <a:t> to </a:t>
            </a:r>
            <a:r>
              <a:rPr lang="fr-FR" dirty="0" err="1"/>
              <a:t>be</a:t>
            </a:r>
            <a:r>
              <a:rPr lang="fr-FR" dirty="0"/>
              <a:t> high</a:t>
            </a:r>
          </a:p>
          <a:p>
            <a:r>
              <a:rPr lang="fr-FR" dirty="0" err="1"/>
              <a:t>Increasing</a:t>
            </a:r>
            <a:r>
              <a:rPr lang="fr-FR" dirty="0"/>
              <a:t> </a:t>
            </a:r>
            <a:r>
              <a:rPr lang="fr-FR" dirty="0" err="1"/>
              <a:t>level</a:t>
            </a:r>
            <a:r>
              <a:rPr lang="fr-FR" dirty="0"/>
              <a:t> of </a:t>
            </a:r>
            <a:r>
              <a:rPr lang="fr-FR" dirty="0" err="1"/>
              <a:t>income</a:t>
            </a:r>
            <a:r>
              <a:rPr lang="fr-FR" dirty="0"/>
              <a:t> (</a:t>
            </a:r>
            <a:r>
              <a:rPr lang="fr-FR" dirty="0" err="1"/>
              <a:t>especially</a:t>
            </a:r>
            <a:r>
              <a:rPr lang="fr-FR" dirty="0"/>
              <a:t> </a:t>
            </a:r>
            <a:r>
              <a:rPr lang="fr-FR" dirty="0" err="1"/>
              <a:t>after</a:t>
            </a:r>
            <a:r>
              <a:rPr lang="fr-FR" dirty="0"/>
              <a:t> WWII) </a:t>
            </a:r>
            <a:r>
              <a:rPr lang="fr-FR" dirty="0" err="1"/>
              <a:t>increased</a:t>
            </a:r>
            <a:r>
              <a:rPr lang="fr-FR" dirty="0"/>
              <a:t> attention</a:t>
            </a:r>
            <a:br>
              <a:rPr lang="fr-FR" dirty="0"/>
            </a:br>
            <a:r>
              <a:rPr lang="fr-FR" dirty="0"/>
              <a:t>to pollution : a case for the </a:t>
            </a:r>
            <a:r>
              <a:rPr lang="fr-FR" dirty="0" err="1"/>
              <a:t>Coase</a:t>
            </a:r>
            <a:r>
              <a:rPr lang="fr-FR" dirty="0"/>
              <a:t> « </a:t>
            </a:r>
            <a:r>
              <a:rPr lang="fr-FR" dirty="0" err="1"/>
              <a:t>theorem</a:t>
            </a:r>
            <a:r>
              <a:rPr lang="fr-FR" dirty="0"/>
              <a:t> » -&gt; </a:t>
            </a:r>
            <a:r>
              <a:rPr lang="fr-FR" dirty="0" err="1"/>
              <a:t>Institutional</a:t>
            </a:r>
            <a:r>
              <a:rPr lang="fr-FR" dirty="0"/>
              <a:t> arrangement and </a:t>
            </a:r>
            <a:r>
              <a:rPr lang="fr-FR" dirty="0" err="1"/>
              <a:t>contracts</a:t>
            </a:r>
            <a:r>
              <a:rPr lang="fr-FR" dirty="0"/>
              <a:t> </a:t>
            </a:r>
            <a:r>
              <a:rPr lang="fr-FR" dirty="0" err="1"/>
              <a:t>will</a:t>
            </a:r>
            <a:r>
              <a:rPr lang="fr-FR" dirty="0"/>
              <a:t> follow the utility and </a:t>
            </a:r>
            <a:r>
              <a:rPr lang="fr-FR" dirty="0" err="1"/>
              <a:t>preference</a:t>
            </a:r>
            <a:r>
              <a:rPr lang="fr-FR" dirty="0"/>
              <a:t> </a:t>
            </a:r>
            <a:r>
              <a:rPr lang="fr-FR" dirty="0" err="1"/>
              <a:t>emergence</a:t>
            </a:r>
            <a:r>
              <a:rPr lang="fr-FR" dirty="0"/>
              <a:t>. No </a:t>
            </a:r>
            <a:r>
              <a:rPr lang="fr-FR" dirty="0" err="1"/>
              <a:t>prior</a:t>
            </a:r>
            <a:r>
              <a:rPr lang="fr-FR" dirty="0"/>
              <a:t> </a:t>
            </a:r>
            <a:r>
              <a:rPr lang="fr-FR" dirty="0" err="1"/>
              <a:t>need</a:t>
            </a:r>
            <a:r>
              <a:rPr lang="fr-FR" dirty="0"/>
              <a:t> for </a:t>
            </a:r>
            <a:r>
              <a:rPr lang="fr-FR" dirty="0" err="1"/>
              <a:t>markets</a:t>
            </a:r>
            <a:r>
              <a:rPr lang="fr-FR" dirty="0"/>
              <a:t> or full </a:t>
            </a:r>
            <a:r>
              <a:rPr lang="fr-FR" dirty="0" err="1"/>
              <a:t>property</a:t>
            </a:r>
            <a:r>
              <a:rPr lang="fr-FR" dirty="0"/>
              <a:t> </a:t>
            </a:r>
            <a:r>
              <a:rPr lang="fr-FR" dirty="0" err="1"/>
              <a:t>rights</a:t>
            </a:r>
            <a:r>
              <a:rPr lang="fr-FR" dirty="0"/>
              <a:t> if transaction </a:t>
            </a:r>
            <a:r>
              <a:rPr lang="fr-FR" dirty="0" err="1"/>
              <a:t>costs</a:t>
            </a:r>
            <a:r>
              <a:rPr lang="fr-FR" dirty="0"/>
              <a:t> are </a:t>
            </a:r>
            <a:r>
              <a:rPr lang="fr-FR" dirty="0" err="1"/>
              <a:t>low</a:t>
            </a:r>
            <a:r>
              <a:rPr lang="fr-FR" dirty="0"/>
              <a:t> </a:t>
            </a:r>
            <a:r>
              <a:rPr lang="fr-FR" dirty="0" err="1"/>
              <a:t>enough</a:t>
            </a:r>
            <a:r>
              <a:rPr lang="fr-FR" dirty="0"/>
              <a:t>. </a:t>
            </a:r>
          </a:p>
          <a:p>
            <a:pPr lvl="1"/>
            <a:r>
              <a:rPr lang="fr-FR" dirty="0" err="1"/>
              <a:t>Corollary</a:t>
            </a:r>
            <a:r>
              <a:rPr lang="fr-FR" dirty="0"/>
              <a:t>, transaction </a:t>
            </a:r>
            <a:r>
              <a:rPr lang="fr-FR" dirty="0" err="1"/>
              <a:t>costs</a:t>
            </a:r>
            <a:r>
              <a:rPr lang="fr-FR" dirty="0"/>
              <a:t> </a:t>
            </a:r>
            <a:r>
              <a:rPr lang="fr-FR" dirty="0" err="1"/>
              <a:t>will</a:t>
            </a:r>
            <a:r>
              <a:rPr lang="fr-FR" dirty="0"/>
              <a:t> </a:t>
            </a:r>
            <a:r>
              <a:rPr lang="fr-FR" dirty="0" err="1"/>
              <a:t>determine</a:t>
            </a:r>
            <a:r>
              <a:rPr lang="fr-FR" dirty="0"/>
              <a:t> the </a:t>
            </a:r>
            <a:r>
              <a:rPr lang="fr-FR" dirty="0" err="1"/>
              <a:t>institutional</a:t>
            </a:r>
            <a:r>
              <a:rPr lang="fr-FR" dirty="0"/>
              <a:t> solution</a:t>
            </a:r>
          </a:p>
          <a:p>
            <a:endParaRPr lang="fr-FR" dirty="0"/>
          </a:p>
          <a:p>
            <a:r>
              <a:rPr lang="fr-FR" dirty="0"/>
              <a:t>UK : Clean air </a:t>
            </a:r>
            <a:r>
              <a:rPr lang="fr-FR" dirty="0" err="1"/>
              <a:t>act</a:t>
            </a:r>
            <a:r>
              <a:rPr lang="fr-FR" dirty="0"/>
              <a:t> 1956, solution to the </a:t>
            </a:r>
            <a:r>
              <a:rPr lang="fr-FR" dirty="0" err="1"/>
              <a:t>london</a:t>
            </a:r>
            <a:r>
              <a:rPr lang="fr-FR" dirty="0"/>
              <a:t> smog (1952, 4000 </a:t>
            </a:r>
            <a:r>
              <a:rPr lang="fr-FR" dirty="0" err="1"/>
              <a:t>deads</a:t>
            </a:r>
            <a:r>
              <a:rPr lang="fr-FR" dirty="0"/>
              <a:t>, 100000 </a:t>
            </a:r>
            <a:r>
              <a:rPr lang="fr-FR" dirty="0" err="1"/>
              <a:t>ills</a:t>
            </a:r>
            <a:r>
              <a:rPr lang="fr-FR" dirty="0"/>
              <a:t>) (</a:t>
            </a:r>
            <a:r>
              <a:rPr lang="fr-FR" dirty="0" err="1"/>
              <a:t>early</a:t>
            </a:r>
            <a:r>
              <a:rPr lang="fr-FR" dirty="0"/>
              <a:t> </a:t>
            </a:r>
            <a:r>
              <a:rPr lang="fr-FR" dirty="0" err="1"/>
              <a:t>concerns</a:t>
            </a:r>
            <a:r>
              <a:rPr lang="fr-FR" dirty="0"/>
              <a:t> starts back in 1853-56, Smoke </a:t>
            </a:r>
            <a:r>
              <a:rPr lang="fr-FR" dirty="0" err="1"/>
              <a:t>Abatement</a:t>
            </a:r>
            <a:r>
              <a:rPr lang="fr-FR" dirty="0"/>
              <a:t> </a:t>
            </a:r>
            <a:r>
              <a:rPr lang="fr-FR" dirty="0" err="1"/>
              <a:t>Acts</a:t>
            </a:r>
            <a:r>
              <a:rPr lang="fr-FR" dirty="0"/>
              <a:t> (</a:t>
            </a:r>
            <a:r>
              <a:rPr lang="fr-FR" dirty="0" err="1"/>
              <a:t>see</a:t>
            </a:r>
            <a:r>
              <a:rPr lang="fr-FR" dirty="0"/>
              <a:t> Sanderson J.B., 1961. "the National Smoke </a:t>
            </a:r>
            <a:r>
              <a:rPr lang="fr-FR" dirty="0" err="1"/>
              <a:t>Abatement</a:t>
            </a:r>
            <a:r>
              <a:rPr lang="fr-FR" dirty="0"/>
              <a:t> Society and the Clean Air </a:t>
            </a:r>
            <a:r>
              <a:rPr lang="fr-FR" dirty="0" err="1"/>
              <a:t>Act</a:t>
            </a:r>
            <a:r>
              <a:rPr lang="fr-FR" dirty="0"/>
              <a:t> (1956)", </a:t>
            </a:r>
            <a:r>
              <a:rPr lang="fr-FR" dirty="0" err="1"/>
              <a:t>Political</a:t>
            </a:r>
            <a:r>
              <a:rPr lang="fr-FR" dirty="0"/>
              <a:t> </a:t>
            </a:r>
            <a:r>
              <a:rPr lang="fr-FR" dirty="0" err="1"/>
              <a:t>Studies</a:t>
            </a:r>
            <a:r>
              <a:rPr lang="fr-FR" dirty="0"/>
              <a:t>, 9(3))</a:t>
            </a:r>
          </a:p>
          <a:p>
            <a:r>
              <a:rPr lang="fr-FR" dirty="0"/>
              <a:t>US : Noise control </a:t>
            </a:r>
            <a:r>
              <a:rPr lang="fr-FR" dirty="0" err="1"/>
              <a:t>Act</a:t>
            </a:r>
            <a:r>
              <a:rPr lang="fr-FR" dirty="0"/>
              <a:t> (1972) ; Clean Air </a:t>
            </a:r>
            <a:r>
              <a:rPr lang="fr-FR" dirty="0" err="1"/>
              <a:t>Act</a:t>
            </a:r>
            <a:r>
              <a:rPr lang="fr-FR" dirty="0"/>
              <a:t> (1963, 1967), and in </a:t>
            </a:r>
            <a:r>
              <a:rPr lang="fr-FR" dirty="0" err="1"/>
              <a:t>many</a:t>
            </a:r>
            <a:r>
              <a:rPr lang="fr-FR" dirty="0"/>
              <a:t> countries ; Clean Water </a:t>
            </a:r>
            <a:r>
              <a:rPr lang="fr-FR" dirty="0" err="1"/>
              <a:t>Acts</a:t>
            </a:r>
            <a:r>
              <a:rPr lang="fr-FR" dirty="0"/>
              <a:t> (1972, 1977, 1987) ; Natural </a:t>
            </a:r>
            <a:r>
              <a:rPr lang="fr-FR" dirty="0" err="1"/>
              <a:t>environment</a:t>
            </a:r>
            <a:r>
              <a:rPr lang="fr-FR" dirty="0"/>
              <a:t> </a:t>
            </a:r>
            <a:r>
              <a:rPr lang="fr-FR" dirty="0" err="1"/>
              <a:t>Act</a:t>
            </a:r>
            <a:r>
              <a:rPr lang="fr-FR" dirty="0"/>
              <a:t> 1969</a:t>
            </a:r>
          </a:p>
          <a:p>
            <a:r>
              <a:rPr lang="fr-FR" dirty="0" err="1"/>
              <a:t>Principle</a:t>
            </a:r>
            <a:r>
              <a:rPr lang="fr-FR" dirty="0"/>
              <a:t> : </a:t>
            </a:r>
            <a:r>
              <a:rPr lang="fr-FR" dirty="0" err="1"/>
              <a:t>Polluter</a:t>
            </a:r>
            <a:r>
              <a:rPr lang="fr-FR" dirty="0"/>
              <a:t> payer. a justice </a:t>
            </a:r>
            <a:r>
              <a:rPr lang="fr-FR" dirty="0" err="1"/>
              <a:t>consideration</a:t>
            </a:r>
            <a:endParaRPr lang="fr-FR" dirty="0"/>
          </a:p>
        </p:txBody>
      </p:sp>
      <p:pic>
        <p:nvPicPr>
          <p:cNvPr id="68" name="Google Shape;68;p4"/>
          <p:cNvPicPr preferRelativeResize="0"/>
          <p:nvPr/>
        </p:nvPicPr>
        <p:blipFill rotWithShape="1">
          <a:blip r:embed="rId3">
            <a:alphaModFix/>
          </a:blip>
          <a:srcRect/>
          <a:stretch/>
        </p:blipFill>
        <p:spPr>
          <a:xfrm>
            <a:off x="8114559" y="4855579"/>
            <a:ext cx="1812925" cy="1087437"/>
          </a:xfrm>
          <a:prstGeom prst="rect">
            <a:avLst/>
          </a:prstGeom>
          <a:noFill/>
          <a:ln>
            <a:noFill/>
          </a:ln>
        </p:spPr>
      </p:pic>
      <p:pic>
        <p:nvPicPr>
          <p:cNvPr id="69" name="Google Shape;69;p4"/>
          <p:cNvPicPr preferRelativeResize="0"/>
          <p:nvPr/>
        </p:nvPicPr>
        <p:blipFill rotWithShape="1">
          <a:blip r:embed="rId4">
            <a:alphaModFix/>
          </a:blip>
          <a:srcRect/>
          <a:stretch/>
        </p:blipFill>
        <p:spPr>
          <a:xfrm>
            <a:off x="8032803" y="3409206"/>
            <a:ext cx="1976438" cy="1317625"/>
          </a:xfrm>
          <a:prstGeom prst="rect">
            <a:avLst/>
          </a:prstGeom>
          <a:noFill/>
          <a:ln>
            <a:noFill/>
          </a:ln>
        </p:spPr>
      </p:pic>
      <p:pic>
        <p:nvPicPr>
          <p:cNvPr id="70" name="Google Shape;70;p4" descr="china smog pollution"/>
          <p:cNvPicPr preferRelativeResize="0"/>
          <p:nvPr/>
        </p:nvPicPr>
        <p:blipFill rotWithShape="1">
          <a:blip r:embed="rId5">
            <a:alphaModFix/>
          </a:blip>
          <a:srcRect/>
          <a:stretch/>
        </p:blipFill>
        <p:spPr>
          <a:xfrm>
            <a:off x="10309946" y="3409207"/>
            <a:ext cx="1755822" cy="1317624"/>
          </a:xfrm>
          <a:prstGeom prst="rect">
            <a:avLst/>
          </a:prstGeom>
          <a:noFill/>
          <a:ln>
            <a:noFill/>
          </a:ln>
        </p:spPr>
      </p:pic>
      <p:pic>
        <p:nvPicPr>
          <p:cNvPr id="71" name="Google Shape;71;p4"/>
          <p:cNvPicPr preferRelativeResize="0"/>
          <p:nvPr/>
        </p:nvPicPr>
        <p:blipFill rotWithShape="1">
          <a:blip r:embed="rId6">
            <a:alphaModFix/>
          </a:blip>
          <a:srcRect l="-159" t="14294" r="2796" b="5566"/>
          <a:stretch/>
        </p:blipFill>
        <p:spPr>
          <a:xfrm>
            <a:off x="2570552" y="4726831"/>
            <a:ext cx="4381500" cy="1909762"/>
          </a:xfrm>
          <a:prstGeom prst="rect">
            <a:avLst/>
          </a:prstGeom>
          <a:noFill/>
          <a:ln>
            <a:noFill/>
          </a:ln>
        </p:spPr>
      </p:pic>
      <p:sp>
        <p:nvSpPr>
          <p:cNvPr id="72" name="Google Shape;72;p4"/>
          <p:cNvSpPr txBox="1"/>
          <p:nvPr/>
        </p:nvSpPr>
        <p:spPr>
          <a:xfrm>
            <a:off x="5864046" y="3513037"/>
            <a:ext cx="1009650" cy="261938"/>
          </a:xfrm>
          <a:prstGeom prst="rect">
            <a:avLst/>
          </a:prstGeom>
          <a:noFill/>
          <a:ln>
            <a:noFill/>
          </a:ln>
        </p:spPr>
        <p:txBody>
          <a:bodyPr spcFirstLastPara="1" wrap="square" lIns="91425" tIns="45700" rIns="91425" bIns="45700" anchor="t" anchorCtr="0">
            <a:spAutoFit/>
          </a:bodyPr>
          <a:lstStyle/>
          <a:p>
            <a:pPr>
              <a:buSzPts val="1050"/>
            </a:pPr>
            <a:r>
              <a:rPr lang="fr-FR" sz="1050">
                <a:solidFill>
                  <a:schemeClr val="accent1"/>
                </a:solidFill>
              </a:rPr>
              <a:t>London 1952</a:t>
            </a:r>
            <a:endParaRPr/>
          </a:p>
        </p:txBody>
      </p:sp>
      <p:sp>
        <p:nvSpPr>
          <p:cNvPr id="73" name="Google Shape;73;p4"/>
          <p:cNvSpPr txBox="1"/>
          <p:nvPr/>
        </p:nvSpPr>
        <p:spPr>
          <a:xfrm>
            <a:off x="10387493" y="4705032"/>
            <a:ext cx="930275" cy="254000"/>
          </a:xfrm>
          <a:prstGeom prst="rect">
            <a:avLst/>
          </a:prstGeom>
          <a:noFill/>
          <a:ln>
            <a:noFill/>
          </a:ln>
        </p:spPr>
        <p:txBody>
          <a:bodyPr spcFirstLastPara="1" wrap="square" lIns="91425" tIns="45700" rIns="91425" bIns="45700" anchor="t" anchorCtr="0">
            <a:spAutoFit/>
          </a:bodyPr>
          <a:lstStyle/>
          <a:p>
            <a:pPr>
              <a:buSzPts val="1050"/>
            </a:pPr>
            <a:r>
              <a:rPr lang="fr-FR" sz="1050" dirty="0">
                <a:solidFill>
                  <a:schemeClr val="accent1"/>
                </a:solidFill>
              </a:rPr>
              <a:t>Beijing 2015</a:t>
            </a:r>
            <a:endParaRPr dirty="0"/>
          </a:p>
        </p:txBody>
      </p:sp>
      <p:grpSp>
        <p:nvGrpSpPr>
          <p:cNvPr id="4" name="Groupe 3">
            <a:extLst>
              <a:ext uri="{FF2B5EF4-FFF2-40B4-BE49-F238E27FC236}">
                <a16:creationId xmlns:a16="http://schemas.microsoft.com/office/drawing/2014/main" id="{1048B82B-9D49-14D0-D7E5-F4AE900903FB}"/>
              </a:ext>
            </a:extLst>
          </p:cNvPr>
          <p:cNvGrpSpPr/>
          <p:nvPr/>
        </p:nvGrpSpPr>
        <p:grpSpPr>
          <a:xfrm>
            <a:off x="7450465" y="499379"/>
            <a:ext cx="7699196" cy="2804627"/>
            <a:chOff x="1631505" y="1865304"/>
            <a:chExt cx="7390873" cy="2129253"/>
          </a:xfrm>
        </p:grpSpPr>
        <p:grpSp>
          <p:nvGrpSpPr>
            <p:cNvPr id="74" name="Google Shape;74;p4"/>
            <p:cNvGrpSpPr/>
            <p:nvPr/>
          </p:nvGrpSpPr>
          <p:grpSpPr>
            <a:xfrm>
              <a:off x="1631505" y="1865304"/>
              <a:ext cx="7390873" cy="2129253"/>
              <a:chOff x="-246329" y="1673316"/>
              <a:chExt cx="7390873" cy="2129253"/>
            </a:xfrm>
          </p:grpSpPr>
          <p:cxnSp>
            <p:nvCxnSpPr>
              <p:cNvPr id="75" name="Google Shape;75;p4"/>
              <p:cNvCxnSpPr/>
              <p:nvPr/>
            </p:nvCxnSpPr>
            <p:spPr>
              <a:xfrm>
                <a:off x="755576" y="3582988"/>
                <a:ext cx="2952328" cy="0"/>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76" name="Google Shape;76;p4"/>
              <p:cNvCxnSpPr/>
              <p:nvPr/>
            </p:nvCxnSpPr>
            <p:spPr>
              <a:xfrm rot="10800000" flipH="1">
                <a:off x="755576" y="1988840"/>
                <a:ext cx="7491" cy="1594148"/>
              </a:xfrm>
              <a:prstGeom prst="straightConnector1">
                <a:avLst/>
              </a:prstGeom>
              <a:solidFill>
                <a:schemeClr val="lt1"/>
              </a:solidFill>
              <a:ln w="9525"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77" name="Google Shape;77;p4"/>
              <p:cNvSpPr/>
              <p:nvPr/>
            </p:nvSpPr>
            <p:spPr>
              <a:xfrm>
                <a:off x="885676" y="2187858"/>
                <a:ext cx="2580428" cy="1283032"/>
              </a:xfrm>
              <a:custGeom>
                <a:avLst/>
                <a:gdLst/>
                <a:ahLst/>
                <a:cxnLst/>
                <a:rect l="l" t="t" r="r" b="b"/>
                <a:pathLst>
                  <a:path w="2580428" h="1283032" extrusionOk="0">
                    <a:moveTo>
                      <a:pt x="0" y="0"/>
                    </a:moveTo>
                    <a:cubicBezTo>
                      <a:pt x="212642" y="348286"/>
                      <a:pt x="584865" y="689392"/>
                      <a:pt x="789926" y="775565"/>
                    </a:cubicBezTo>
                    <a:cubicBezTo>
                      <a:pt x="994987" y="861738"/>
                      <a:pt x="1764968" y="863335"/>
                      <a:pt x="2063385" y="947913"/>
                    </a:cubicBezTo>
                    <a:cubicBezTo>
                      <a:pt x="2361802" y="1032491"/>
                      <a:pt x="2475105" y="1236754"/>
                      <a:pt x="2580428" y="1283032"/>
                    </a:cubicBezTo>
                  </a:path>
                </a:pathLst>
              </a:cu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78" name="Google Shape;78;p4"/>
              <p:cNvSpPr/>
              <p:nvPr/>
            </p:nvSpPr>
            <p:spPr>
              <a:xfrm>
                <a:off x="921805" y="2075760"/>
                <a:ext cx="2235733" cy="1297394"/>
              </a:xfrm>
              <a:custGeom>
                <a:avLst/>
                <a:gdLst/>
                <a:ahLst/>
                <a:cxnLst/>
                <a:rect l="l" t="t" r="r" b="b"/>
                <a:pathLst>
                  <a:path w="2235733" h="1297394" extrusionOk="0">
                    <a:moveTo>
                      <a:pt x="0" y="1297394"/>
                    </a:moveTo>
                    <a:cubicBezTo>
                      <a:pt x="1233563" y="1190475"/>
                      <a:pt x="2002744" y="959083"/>
                      <a:pt x="2235733" y="0"/>
                    </a:cubicBezTo>
                  </a:path>
                </a:pathLst>
              </a:custGeom>
              <a:noFill/>
              <a:ln w="127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a:solidFill>
                    <a:schemeClr val="dk1"/>
                  </a:solidFill>
                </a:endParaRPr>
              </a:p>
            </p:txBody>
          </p:sp>
          <p:sp>
            <p:nvSpPr>
              <p:cNvPr id="79" name="Google Shape;79;p4"/>
              <p:cNvSpPr/>
              <p:nvPr/>
            </p:nvSpPr>
            <p:spPr>
              <a:xfrm>
                <a:off x="-246329" y="1673316"/>
                <a:ext cx="4572000" cy="33855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Cost of depollution</a:t>
                </a:r>
                <a:endParaRPr/>
              </a:p>
              <a:p>
                <a:pPr marL="457200" lvl="1">
                  <a:buSzPts val="800"/>
                </a:pPr>
                <a:r>
                  <a:rPr lang="fr-FR" sz="800">
                    <a:solidFill>
                      <a:schemeClr val="dk1"/>
                    </a:solidFill>
                  </a:rPr>
                  <a:t>Gain to depollution</a:t>
                </a:r>
                <a:endParaRPr/>
              </a:p>
            </p:txBody>
          </p:sp>
          <p:sp>
            <p:nvSpPr>
              <p:cNvPr id="80" name="Google Shape;80;p4"/>
              <p:cNvSpPr/>
              <p:nvPr/>
            </p:nvSpPr>
            <p:spPr>
              <a:xfrm>
                <a:off x="2572544" y="3587125"/>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Level of pollution</a:t>
                </a:r>
                <a:endParaRPr/>
              </a:p>
            </p:txBody>
          </p:sp>
          <p:sp>
            <p:nvSpPr>
              <p:cNvPr id="81" name="Google Shape;81;p4"/>
              <p:cNvSpPr/>
              <p:nvPr/>
            </p:nvSpPr>
            <p:spPr>
              <a:xfrm>
                <a:off x="2161845" y="2905186"/>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Marginal cost of depollution</a:t>
                </a:r>
                <a:endParaRPr/>
              </a:p>
            </p:txBody>
          </p:sp>
          <p:sp>
            <p:nvSpPr>
              <p:cNvPr id="82" name="Google Shape;82;p4"/>
              <p:cNvSpPr/>
              <p:nvPr/>
            </p:nvSpPr>
            <p:spPr>
              <a:xfrm>
                <a:off x="1180104" y="2290635"/>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dirty="0">
                    <a:solidFill>
                      <a:schemeClr val="dk1"/>
                    </a:solidFill>
                  </a:rPr>
                  <a:t>Marginal gain to </a:t>
                </a:r>
                <a:r>
                  <a:rPr lang="fr-FR" sz="800" dirty="0" err="1">
                    <a:solidFill>
                      <a:schemeClr val="dk1"/>
                    </a:solidFill>
                  </a:rPr>
                  <a:t>depollution</a:t>
                </a:r>
                <a:endParaRPr dirty="0"/>
              </a:p>
            </p:txBody>
          </p:sp>
          <p:sp>
            <p:nvSpPr>
              <p:cNvPr id="83" name="Google Shape;83;p4"/>
              <p:cNvSpPr/>
              <p:nvPr/>
            </p:nvSpPr>
            <p:spPr>
              <a:xfrm>
                <a:off x="1421904" y="3582988"/>
                <a:ext cx="4572000" cy="215444"/>
              </a:xfrm>
              <a:prstGeom prst="rect">
                <a:avLst/>
              </a:prstGeom>
              <a:noFill/>
              <a:ln>
                <a:noFill/>
              </a:ln>
            </p:spPr>
            <p:txBody>
              <a:bodyPr spcFirstLastPara="1" wrap="square" lIns="91425" tIns="45700" rIns="91425" bIns="45700" anchor="t" anchorCtr="0">
                <a:spAutoFit/>
              </a:bodyPr>
              <a:lstStyle/>
              <a:p>
                <a:pPr marL="457200" lvl="1">
                  <a:buSzPts val="800"/>
                </a:pPr>
                <a:r>
                  <a:rPr lang="fr-FR" sz="800">
                    <a:solidFill>
                      <a:schemeClr val="dk1"/>
                    </a:solidFill>
                  </a:rPr>
                  <a:t>« Optimal » pollution</a:t>
                </a:r>
                <a:endParaRPr/>
              </a:p>
            </p:txBody>
          </p:sp>
        </p:grpSp>
        <p:cxnSp>
          <p:nvCxnSpPr>
            <p:cNvPr id="84" name="Google Shape;84;p4"/>
            <p:cNvCxnSpPr/>
            <p:nvPr/>
          </p:nvCxnSpPr>
          <p:spPr>
            <a:xfrm>
              <a:off x="2640901" y="3260947"/>
              <a:ext cx="1648693" cy="0"/>
            </a:xfrm>
            <a:prstGeom prst="straightConnector1">
              <a:avLst/>
            </a:prstGeom>
            <a:solidFill>
              <a:schemeClr val="lt1"/>
            </a:solidFill>
            <a:ln w="9525" cap="flat" cmpd="sng">
              <a:solidFill>
                <a:srgbClr val="0C0C0C"/>
              </a:solidFill>
              <a:prstDash val="dot"/>
              <a:round/>
              <a:headEnd type="none" w="sm" len="sm"/>
              <a:tailEnd type="none" w="sm" len="sm"/>
            </a:ln>
          </p:spPr>
        </p:cxnSp>
        <p:cxnSp>
          <p:nvCxnSpPr>
            <p:cNvPr id="85" name="Google Shape;85;p4"/>
            <p:cNvCxnSpPr/>
            <p:nvPr/>
          </p:nvCxnSpPr>
          <p:spPr>
            <a:xfrm>
              <a:off x="4289593" y="3260948"/>
              <a:ext cx="0" cy="490563"/>
            </a:xfrm>
            <a:prstGeom prst="straightConnector1">
              <a:avLst/>
            </a:prstGeom>
            <a:solidFill>
              <a:schemeClr val="lt1"/>
            </a:solidFill>
            <a:ln w="9525" cap="flat" cmpd="sng">
              <a:solidFill>
                <a:srgbClr val="0C0C0C"/>
              </a:solidFill>
              <a:prstDash val="dot"/>
              <a:round/>
              <a:headEnd type="none" w="sm" len="sm"/>
              <a:tailEnd type="none" w="sm" len="sm"/>
            </a:ln>
          </p:spPr>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1528763" y="0"/>
            <a:ext cx="8229600" cy="457200"/>
          </a:xfrm>
          <a:prstGeom prst="rect">
            <a:avLst/>
          </a:prstGeom>
          <a:noFill/>
          <a:ln>
            <a:noFill/>
          </a:ln>
        </p:spPr>
        <p:txBody>
          <a:bodyPr spcFirstLastPara="1" wrap="square" lIns="91425" tIns="45700" rIns="91425" bIns="45700" anchor="ctr" anchorCtr="0">
            <a:noAutofit/>
          </a:bodyPr>
          <a:lstStyle/>
          <a:p>
            <a:r>
              <a:rPr lang="fr-FR"/>
              <a:t>Clean air and acid rain: a story of spillover </a:t>
            </a:r>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ooclap - Make learning awesome">
                <a:extLst>
                  <a:ext uri="{FF2B5EF4-FFF2-40B4-BE49-F238E27FC236}">
                    <a16:creationId xmlns:a16="http://schemas.microsoft.com/office/drawing/2014/main" id="{7149DFFD-2C33-1EE5-51CB-F0D2C09925C4}"/>
                  </a:ext>
                </a:extLst>
              </p:cNvPr>
              <p:cNvGraphicFramePr>
                <a:graphicFrameLocks noGrp="1"/>
              </p:cNvGraphicFramePr>
              <p:nvPr>
                <p:extLst>
                  <p:ext uri="{D42A27DB-BD31-4B8C-83A1-F6EECF244321}">
                    <p14:modId xmlns:p14="http://schemas.microsoft.com/office/powerpoint/2010/main" val="3066563040"/>
                  </p:ext>
                </p:extLst>
              </p:nvPr>
            </p:nvGraphicFramePr>
            <p:xfrm>
              <a:off x="1524000" y="457200"/>
              <a:ext cx="9144000" cy="61468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Add-in 3" title="Wooclap - Make learning awesome">
                <a:extLst>
                  <a:ext uri="{FF2B5EF4-FFF2-40B4-BE49-F238E27FC236}">
                    <a16:creationId xmlns:a16="http://schemas.microsoft.com/office/drawing/2014/main" id="{7149DFFD-2C33-1EE5-51CB-F0D2C09925C4}"/>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1524000" y="457200"/>
                <a:ext cx="9144000" cy="6146800"/>
              </a:xfrm>
              <a:prstGeom prst="rect">
                <a:avLst/>
              </a:prstGeom>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6351" y="0"/>
            <a:ext cx="10972800" cy="457200"/>
          </a:xfrm>
          <a:noFill/>
          <a:ln>
            <a:noFill/>
          </a:ln>
        </p:spPr>
        <p:txBody>
          <a:bodyPr spcFirstLastPara="1" wrap="square" lIns="91425" tIns="45700" rIns="91425" bIns="45700" anchor="ctr" anchorCtr="0">
            <a:noAutofit/>
          </a:bodyPr>
          <a:lstStyle/>
          <a:p>
            <a:r>
              <a:rPr lang="fr-FR"/>
              <a:t>Clean air and acid rain: a story of spillover </a:t>
            </a:r>
          </a:p>
        </p:txBody>
      </p:sp>
      <p:sp>
        <p:nvSpPr>
          <p:cNvPr id="91" name="Google Shape;91;p5"/>
          <p:cNvSpPr txBox="1">
            <a:spLocks noGrp="1"/>
          </p:cNvSpPr>
          <p:nvPr>
            <p:ph type="body" idx="1"/>
          </p:nvPr>
        </p:nvSpPr>
        <p:spPr>
          <a:xfrm>
            <a:off x="334434" y="620688"/>
            <a:ext cx="11523133" cy="6048400"/>
          </a:xfrm>
          <a:noFill/>
          <a:ln>
            <a:noFill/>
          </a:ln>
        </p:spPr>
        <p:txBody>
          <a:bodyPr spcFirstLastPara="1" wrap="square" lIns="91425" tIns="45700" rIns="91425" bIns="45700" anchor="t" anchorCtr="0">
            <a:noAutofit/>
          </a:bodyPr>
          <a:lstStyle/>
          <a:p>
            <a:r>
              <a:rPr lang="fr-FR" sz="1800" dirty="0"/>
              <a:t>Clean Air </a:t>
            </a:r>
            <a:r>
              <a:rPr lang="fr-FR" sz="1800" dirty="0" err="1"/>
              <a:t>Acts</a:t>
            </a:r>
            <a:r>
              <a:rPr lang="fr-FR" sz="1800" dirty="0"/>
              <a:t> </a:t>
            </a:r>
            <a:r>
              <a:rPr lang="fr-FR" sz="1800" dirty="0" err="1"/>
              <a:t>create</a:t>
            </a:r>
            <a:r>
              <a:rPr lang="fr-FR" sz="1800" dirty="0"/>
              <a:t> a </a:t>
            </a:r>
            <a:r>
              <a:rPr lang="fr-FR" sz="1800" dirty="0" err="1"/>
              <a:t>lighter</a:t>
            </a:r>
            <a:r>
              <a:rPr lang="fr-FR" sz="1800" dirty="0"/>
              <a:t> pollution </a:t>
            </a:r>
          </a:p>
          <a:p>
            <a:pPr lvl="1"/>
            <a:r>
              <a:rPr lang="fr-FR" sz="1600" dirty="0" err="1"/>
              <a:t>heavy</a:t>
            </a:r>
            <a:r>
              <a:rPr lang="fr-FR" sz="1600" dirty="0"/>
              <a:t> particules are </a:t>
            </a:r>
            <a:r>
              <a:rPr lang="fr-FR" sz="1600" dirty="0" err="1"/>
              <a:t>removed</a:t>
            </a:r>
            <a:r>
              <a:rPr lang="fr-FR" sz="1600" dirty="0"/>
              <a:t> </a:t>
            </a:r>
            <a:r>
              <a:rPr lang="fr-FR" sz="1600" dirty="0" err="1"/>
              <a:t>because</a:t>
            </a:r>
            <a:r>
              <a:rPr lang="fr-FR" sz="1600" dirty="0"/>
              <a:t> </a:t>
            </a:r>
            <a:r>
              <a:rPr lang="fr-FR" sz="1600" dirty="0" err="1"/>
              <a:t>it</a:t>
            </a:r>
            <a:r>
              <a:rPr lang="fr-FR" sz="1600" dirty="0"/>
              <a:t> </a:t>
            </a:r>
            <a:r>
              <a:rPr lang="fr-FR" sz="1600" dirty="0" err="1"/>
              <a:t>is</a:t>
            </a:r>
            <a:r>
              <a:rPr lang="fr-FR" sz="1600" dirty="0"/>
              <a:t> local </a:t>
            </a:r>
            <a:r>
              <a:rPr lang="fr-FR" sz="1600" dirty="0" err="1"/>
              <a:t>downfall</a:t>
            </a:r>
            <a:endParaRPr lang="fr-FR" sz="1600" dirty="0"/>
          </a:p>
          <a:p>
            <a:pPr lvl="1"/>
            <a:r>
              <a:rPr lang="fr-FR" sz="1600" dirty="0" err="1"/>
              <a:t>Factories</a:t>
            </a:r>
            <a:r>
              <a:rPr lang="fr-FR" sz="1600" dirty="0"/>
              <a:t> are </a:t>
            </a:r>
            <a:r>
              <a:rPr lang="fr-FR" sz="1600" dirty="0" err="1"/>
              <a:t>displaced</a:t>
            </a:r>
            <a:endParaRPr lang="fr-FR" sz="1600" dirty="0"/>
          </a:p>
          <a:p>
            <a:r>
              <a:rPr lang="fr-FR" sz="1800" dirty="0" err="1"/>
              <a:t>Lighter</a:t>
            </a:r>
            <a:r>
              <a:rPr lang="fr-FR" sz="1800" dirty="0"/>
              <a:t> pollution </a:t>
            </a:r>
            <a:r>
              <a:rPr lang="fr-FR" sz="1800" dirty="0" err="1"/>
              <a:t>means</a:t>
            </a:r>
            <a:r>
              <a:rPr lang="fr-FR" sz="1800" dirty="0"/>
              <a:t> more diffuse</a:t>
            </a:r>
          </a:p>
          <a:p>
            <a:pPr lvl="1"/>
            <a:r>
              <a:rPr lang="fr-FR" sz="1600" dirty="0"/>
              <a:t>Mixed in </a:t>
            </a:r>
            <a:r>
              <a:rPr lang="fr-FR" sz="1600" dirty="0" err="1"/>
              <a:t>clouds</a:t>
            </a:r>
            <a:r>
              <a:rPr lang="fr-FR" sz="1600" dirty="0"/>
              <a:t>, </a:t>
            </a:r>
            <a:r>
              <a:rPr lang="fr-FR" sz="1600" dirty="0" err="1"/>
              <a:t>travel</a:t>
            </a:r>
            <a:r>
              <a:rPr lang="fr-FR" sz="1600" dirty="0"/>
              <a:t> long distances, </a:t>
            </a:r>
            <a:r>
              <a:rPr lang="fr-FR" sz="1600" dirty="0" err="1"/>
              <a:t>create</a:t>
            </a:r>
            <a:r>
              <a:rPr lang="fr-FR" sz="1600" dirty="0"/>
              <a:t> diffuse </a:t>
            </a:r>
            <a:r>
              <a:rPr lang="fr-FR" sz="1600" dirty="0" err="1"/>
              <a:t>downfall</a:t>
            </a:r>
            <a:br>
              <a:rPr lang="fr-FR" sz="1600" dirty="0"/>
            </a:br>
            <a:r>
              <a:rPr lang="fr-FR" sz="1600" dirty="0"/>
              <a:t>and large </a:t>
            </a:r>
            <a:r>
              <a:rPr lang="fr-FR" sz="1600" dirty="0" err="1"/>
              <a:t>scale</a:t>
            </a:r>
            <a:r>
              <a:rPr lang="fr-FR" sz="1600" dirty="0"/>
              <a:t> acidification </a:t>
            </a:r>
            <a:r>
              <a:rPr lang="fr-FR" sz="1600" dirty="0" err="1"/>
              <a:t>with</a:t>
            </a:r>
            <a:r>
              <a:rPr lang="fr-FR" sz="1600" dirty="0"/>
              <a:t> </a:t>
            </a:r>
            <a:r>
              <a:rPr lang="fr-FR" sz="1600" dirty="0" err="1"/>
              <a:t>consequences</a:t>
            </a:r>
            <a:r>
              <a:rPr lang="fr-FR" sz="1600" dirty="0"/>
              <a:t> on water, </a:t>
            </a:r>
            <a:r>
              <a:rPr lang="fr-FR" sz="1600" dirty="0" err="1"/>
              <a:t>forests</a:t>
            </a:r>
            <a:br>
              <a:rPr lang="fr-FR" sz="1600" dirty="0"/>
            </a:br>
            <a:r>
              <a:rPr lang="fr-FR" sz="1600" dirty="0"/>
              <a:t>and buildings</a:t>
            </a:r>
          </a:p>
          <a:p>
            <a:r>
              <a:rPr lang="fr-FR" sz="1800" dirty="0" err="1"/>
              <a:t>Appeared</a:t>
            </a:r>
            <a:r>
              <a:rPr lang="fr-FR" sz="1800" dirty="0"/>
              <a:t> </a:t>
            </a:r>
            <a:r>
              <a:rPr lang="fr-FR" sz="1800" dirty="0" err="1"/>
              <a:t>everywhere</a:t>
            </a:r>
            <a:r>
              <a:rPr lang="fr-FR" sz="1800" dirty="0"/>
              <a:t>, but </a:t>
            </a:r>
            <a:r>
              <a:rPr lang="fr-FR" sz="1800" dirty="0" err="1"/>
              <a:t>very</a:t>
            </a:r>
            <a:r>
              <a:rPr lang="fr-FR" sz="1800" dirty="0"/>
              <a:t> visible in Germany</a:t>
            </a:r>
          </a:p>
          <a:p>
            <a:pPr lvl="1"/>
            <a:r>
              <a:rPr lang="fr-FR" sz="1600" dirty="0"/>
              <a:t>Wind circulation of </a:t>
            </a:r>
            <a:r>
              <a:rPr lang="fr-FR" sz="1600" dirty="0" err="1"/>
              <a:t>ligther</a:t>
            </a:r>
            <a:r>
              <a:rPr lang="fr-FR" sz="1600" dirty="0"/>
              <a:t> particules</a:t>
            </a:r>
          </a:p>
          <a:p>
            <a:pPr lvl="1"/>
            <a:r>
              <a:rPr lang="fr-FR" sz="1600" dirty="0" err="1"/>
              <a:t>Starting</a:t>
            </a:r>
            <a:r>
              <a:rPr lang="fr-FR" sz="1600" dirty="0"/>
              <a:t> in the 1970’s, a major </a:t>
            </a:r>
            <a:r>
              <a:rPr lang="fr-FR" sz="1600" dirty="0" err="1"/>
              <a:t>concern</a:t>
            </a:r>
            <a:r>
              <a:rPr lang="fr-FR" sz="1600" dirty="0"/>
              <a:t> in the 1980’s</a:t>
            </a:r>
          </a:p>
          <a:p>
            <a:r>
              <a:rPr lang="fr-FR" sz="1800" dirty="0"/>
              <a:t>Solution: </a:t>
            </a:r>
            <a:r>
              <a:rPr lang="fr-FR" sz="1800" dirty="0" err="1"/>
              <a:t>reduce</a:t>
            </a:r>
            <a:r>
              <a:rPr lang="fr-FR" sz="1800" dirty="0"/>
              <a:t> SO2/NO2 </a:t>
            </a:r>
            <a:r>
              <a:rPr lang="fr-FR" sz="1800" dirty="0" err="1"/>
              <a:t>emissions</a:t>
            </a:r>
            <a:r>
              <a:rPr lang="fr-FR" sz="1800" dirty="0"/>
              <a:t> </a:t>
            </a:r>
          </a:p>
          <a:p>
            <a:pPr lvl="1"/>
            <a:r>
              <a:rPr lang="fr-FR" sz="1600" dirty="0"/>
              <a:t>First </a:t>
            </a:r>
            <a:r>
              <a:rPr lang="fr-FR" sz="1600" dirty="0" err="1"/>
              <a:t>implementation</a:t>
            </a:r>
            <a:r>
              <a:rPr lang="fr-FR" sz="1600" dirty="0"/>
              <a:t> of cap and </a:t>
            </a:r>
            <a:r>
              <a:rPr lang="fr-FR" sz="1600" dirty="0" err="1"/>
              <a:t>trade</a:t>
            </a:r>
            <a:r>
              <a:rPr lang="fr-FR" sz="1600" dirty="0"/>
              <a:t> </a:t>
            </a:r>
            <a:r>
              <a:rPr lang="fr-FR" sz="1600" dirty="0" err="1"/>
              <a:t>systems</a:t>
            </a:r>
            <a:endParaRPr lang="fr-FR" sz="1600" dirty="0"/>
          </a:p>
        </p:txBody>
      </p:sp>
      <p:pic>
        <p:nvPicPr>
          <p:cNvPr id="92" name="Google Shape;92;p5" descr="acid rain"/>
          <p:cNvPicPr preferRelativeResize="0"/>
          <p:nvPr/>
        </p:nvPicPr>
        <p:blipFill rotWithShape="1">
          <a:blip r:embed="rId3">
            <a:alphaModFix/>
          </a:blip>
          <a:srcRect/>
          <a:stretch/>
        </p:blipFill>
        <p:spPr>
          <a:xfrm>
            <a:off x="9090024" y="769938"/>
            <a:ext cx="2671762" cy="1355725"/>
          </a:xfrm>
          <a:prstGeom prst="rect">
            <a:avLst/>
          </a:prstGeom>
          <a:noFill/>
          <a:ln>
            <a:noFill/>
          </a:ln>
        </p:spPr>
      </p:pic>
      <p:pic>
        <p:nvPicPr>
          <p:cNvPr id="93" name="Google Shape;93;p5"/>
          <p:cNvPicPr preferRelativeResize="0"/>
          <p:nvPr/>
        </p:nvPicPr>
        <p:blipFill rotWithShape="1">
          <a:blip r:embed="rId4">
            <a:alphaModFix/>
          </a:blip>
          <a:srcRect/>
          <a:stretch/>
        </p:blipFill>
        <p:spPr>
          <a:xfrm>
            <a:off x="9015412" y="4419600"/>
            <a:ext cx="2841625" cy="1960563"/>
          </a:xfrm>
          <a:prstGeom prst="rect">
            <a:avLst/>
          </a:prstGeom>
          <a:noFill/>
          <a:ln>
            <a:noFill/>
          </a:ln>
        </p:spPr>
      </p:pic>
      <p:pic>
        <p:nvPicPr>
          <p:cNvPr id="94" name="Google Shape;94;p5"/>
          <p:cNvPicPr preferRelativeResize="0"/>
          <p:nvPr/>
        </p:nvPicPr>
        <p:blipFill rotWithShape="1">
          <a:blip r:embed="rId5">
            <a:alphaModFix/>
          </a:blip>
          <a:srcRect/>
          <a:stretch/>
        </p:blipFill>
        <p:spPr>
          <a:xfrm>
            <a:off x="9015411" y="2357437"/>
            <a:ext cx="2819400" cy="1878012"/>
          </a:xfrm>
          <a:prstGeom prst="rect">
            <a:avLst/>
          </a:prstGeom>
          <a:noFill/>
          <a:ln>
            <a:noFill/>
          </a:ln>
        </p:spPr>
      </p:pic>
      <p:pic>
        <p:nvPicPr>
          <p:cNvPr id="95" name="Google Shape;95;p5"/>
          <p:cNvPicPr preferRelativeResize="0"/>
          <p:nvPr/>
        </p:nvPicPr>
        <p:blipFill rotWithShape="1">
          <a:blip r:embed="rId6">
            <a:alphaModFix/>
          </a:blip>
          <a:srcRect/>
          <a:stretch/>
        </p:blipFill>
        <p:spPr>
          <a:xfrm>
            <a:off x="2615158" y="4572000"/>
            <a:ext cx="2886570" cy="2009446"/>
          </a:xfrm>
          <a:prstGeom prst="rect">
            <a:avLst/>
          </a:prstGeom>
          <a:noFill/>
          <a:ln>
            <a:noFill/>
          </a:ln>
        </p:spPr>
      </p:pic>
      <p:pic>
        <p:nvPicPr>
          <p:cNvPr id="96" name="Google Shape;96;p5"/>
          <p:cNvPicPr preferRelativeResize="0"/>
          <p:nvPr/>
        </p:nvPicPr>
        <p:blipFill rotWithShape="1">
          <a:blip r:embed="rId7">
            <a:alphaModFix/>
          </a:blip>
          <a:srcRect/>
          <a:stretch/>
        </p:blipFill>
        <p:spPr>
          <a:xfrm>
            <a:off x="5926137" y="4314496"/>
            <a:ext cx="2576512" cy="2266950"/>
          </a:xfrm>
          <a:prstGeom prst="rect">
            <a:avLst/>
          </a:prstGeom>
          <a:noFill/>
          <a:ln>
            <a:noFill/>
          </a:ln>
        </p:spPr>
      </p:pic>
    </p:spTree>
    <p:extLst>
      <p:ext uri="{BB962C8B-B14F-4D97-AF65-F5344CB8AC3E}">
        <p14:creationId xmlns:p14="http://schemas.microsoft.com/office/powerpoint/2010/main" val="308714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0;p5">
            <a:extLst>
              <a:ext uri="{FF2B5EF4-FFF2-40B4-BE49-F238E27FC236}">
                <a16:creationId xmlns:a16="http://schemas.microsoft.com/office/drawing/2014/main" id="{9FC7DF39-F019-8356-DF3A-AB62F5A9433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fr-FR"/>
              <a:t>Clean air and acid rain: a story of spillover </a:t>
            </a:r>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Wooclap - Make learning awesome">
                <a:extLst>
                  <a:ext uri="{FF2B5EF4-FFF2-40B4-BE49-F238E27FC236}">
                    <a16:creationId xmlns:a16="http://schemas.microsoft.com/office/drawing/2014/main" id="{7A21FD8C-846A-66E2-08F9-120B034CA01A}"/>
                  </a:ext>
                </a:extLst>
              </p:cNvPr>
              <p:cNvGraphicFramePr>
                <a:graphicFrameLocks noGrp="1"/>
              </p:cNvGraphicFramePr>
              <p:nvPr>
                <p:extLst>
                  <p:ext uri="{D42A27DB-BD31-4B8C-83A1-F6EECF244321}">
                    <p14:modId xmlns:p14="http://schemas.microsoft.com/office/powerpoint/2010/main" val="2702322911"/>
                  </p:ext>
                </p:extLst>
              </p:nvPr>
            </p:nvGraphicFramePr>
            <p:xfrm>
              <a:off x="1524001" y="457200"/>
              <a:ext cx="9144000" cy="6400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2" name="Add-in 1" title="Wooclap - Make learning awesome">
                <a:extLst>
                  <a:ext uri="{FF2B5EF4-FFF2-40B4-BE49-F238E27FC236}">
                    <a16:creationId xmlns:a16="http://schemas.microsoft.com/office/drawing/2014/main" id="{7A21FD8C-846A-66E2-08F9-120B034CA01A}"/>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1524001" y="457200"/>
                <a:ext cx="9144000" cy="6400800"/>
              </a:xfrm>
              <a:prstGeom prst="rect">
                <a:avLst/>
              </a:prstGeom>
            </p:spPr>
          </p:pic>
        </mc:Fallback>
      </mc:AlternateContent>
    </p:spTree>
    <p:extLst>
      <p:ext uri="{BB962C8B-B14F-4D97-AF65-F5344CB8AC3E}">
        <p14:creationId xmlns:p14="http://schemas.microsoft.com/office/powerpoint/2010/main" val="1958237021"/>
      </p:ext>
    </p:extLst>
  </p:cSld>
  <p:clrMapOvr>
    <a:masterClrMapping/>
  </p:clrMapOvr>
</p:sld>
</file>

<file path=ppt/theme/theme1.xml><?xml version="1.0" encoding="utf-8"?>
<a:theme xmlns:a="http://schemas.openxmlformats.org/drawingml/2006/main" name="présentation presse 2310200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6.xml.rels><?xml version="1.0" encoding="UTF-8" standalone="yes"?>
<Relationships xmlns="http://schemas.openxmlformats.org/package/2006/relationships"><Relationship Id="rId1" Type="http://schemas.openxmlformats.org/officeDocument/2006/relationships/image" Target="../media/image27.png"/></Relationships>
</file>

<file path=ppt/webextensions/webextension1.xml><?xml version="1.0" encoding="utf-8"?>
<we:webextension xmlns:we="http://schemas.microsoft.com/office/webextensions/webextension/2010/11" id="{FE5544AB-0BBD-114D-9892-E1983199D83D}">
  <we:reference id="wa104381682" version="1.0.0.5" store="en-GB" storeType="OMEX"/>
  <we:alternateReferences>
    <we:reference id="wa104381682" version="1.0.0.5" store="wa104381682" storeType="OMEX"/>
  </we:alternateReferences>
  <we:properties>
    <we:property name="addinSlideId" value="279"/>
    <we:property name="selectedSlug" value="&quot;XKRKEM&quot;"/>
    <we:property name="selectedQuestionId" value="&quot;63e21fc2c6fdcca15a9e1e6d&quot;"/>
  </we:properties>
  <we:bindings/>
  <we:snapshot xmlns:r="http://schemas.openxmlformats.org/officeDocument/2006/relationships"/>
</we:webextension>
</file>

<file path=ppt/webextensions/webextension10.xml><?xml version="1.0" encoding="utf-8"?>
<we:webextension xmlns:we="http://schemas.microsoft.com/office/webextensions/webextension/2010/11" id="{BECB9360-085D-D74C-9065-61C3B93D7ECA}">
  <we:reference id="wa104381682" version="1.0.0.5" store="en-GB" storeType="OMEX"/>
  <we:alternateReferences>
    <we:reference id="wa104381682" version="1.0.0.5" store="wa104381682" storeType="OMEX"/>
  </we:alternateReferences>
  <we:properties>
    <we:property name="addinSlideId" value="288"/>
    <we:property name="selectedQuestionId" value="&quot;63e2629dc6fdcca15aa837e0&quot;"/>
    <we:property name="selectedSlug" value="&quot;XKRKEM&quot;"/>
  </we:properties>
  <we:bindings/>
  <we:snapshot xmlns:r="http://schemas.openxmlformats.org/officeDocument/2006/relationships"/>
</we:webextension>
</file>

<file path=ppt/webextensions/webextension2.xml><?xml version="1.0" encoding="utf-8"?>
<we:webextension xmlns:we="http://schemas.microsoft.com/office/webextensions/webextension/2010/11" id="{74F075AB-FBCE-EB4F-93CD-203F6A496770}">
  <we:reference id="wa104381682" version="1.0.0.5" store="en-GB" storeType="OMEX"/>
  <we:alternateReferences>
    <we:reference id="wa104381682" version="1.0.0.5" store="wa104381682" storeType="OMEX"/>
  </we:alternateReferences>
  <we:properties>
    <we:property name="addinSlideId" value="280"/>
    <we:property name="selectedSlug" value="&quot;XKRKEM&quot;"/>
    <we:property name="selectedQuestionId" value="&quot;63e22dae6611c545695fc1ad&quot;"/>
  </we:properties>
  <we:bindings/>
  <we:snapshot xmlns:r="http://schemas.openxmlformats.org/officeDocument/2006/relationships"/>
</we:webextension>
</file>

<file path=ppt/webextensions/webextension3.xml><?xml version="1.0" encoding="utf-8"?>
<we:webextension xmlns:we="http://schemas.microsoft.com/office/webextensions/webextension/2010/11" id="{2E5A1322-2219-E44B-8116-3998F7E01ECC}">
  <we:reference id="wa104381682" version="1.0.0.5" store="en-GB" storeType="OMEX"/>
  <we:alternateReferences>
    <we:reference id="wa104381682" version="1.0.0.5" store="wa104381682" storeType="OMEX"/>
  </we:alternateReferences>
  <we:properties>
    <we:property name="addinSlideId" value="260"/>
    <we:property name="selectedSlug" value="&quot;XKRKEM&quot;"/>
    <we:property name="selectedQuestionId" value="&quot;63e255c96611c54569652742&quot;"/>
  </we:properties>
  <we:bindings/>
  <we:snapshot xmlns:r="http://schemas.openxmlformats.org/officeDocument/2006/relationships"/>
</we:webextension>
</file>

<file path=ppt/webextensions/webextension4.xml><?xml version="1.0" encoding="utf-8"?>
<we:webextension xmlns:we="http://schemas.microsoft.com/office/webextensions/webextension/2010/11" id="{8C12C591-F408-AE47-AA98-F42C8A86244E}">
  <we:reference id="wa104381682" version="1.0.0.5" store="en-GB" storeType="OMEX"/>
  <we:alternateReferences>
    <we:reference id="wa104381682" version="1.0.0.5" store="wa104381682" storeType="OMEX"/>
  </we:alternateReferences>
  <we:properties>
    <we:property name="addinSlideId" value="283"/>
    <we:property name="selectedSlug" value="&quot;XKRKEM&quot;"/>
    <we:property name="selectedQuestionId" value="&quot;63e25a21cfe098fe2de5d929&quot;"/>
  </we:properties>
  <we:bindings/>
  <we:snapshot xmlns:r="http://schemas.openxmlformats.org/officeDocument/2006/relationships"/>
</we:webextension>
</file>

<file path=ppt/webextensions/webextension5.xml><?xml version="1.0" encoding="utf-8"?>
<we:webextension xmlns:we="http://schemas.microsoft.com/office/webextensions/webextension/2010/11" id="{C5E24574-18BA-2D44-BF6B-9AE4286EFE85}">
  <we:reference id="wa104381682" version="1.0.0.5" store="en-GB" storeType="OMEX"/>
  <we:alternateReferences>
    <we:reference id="wa104381682" version="1.0.0.5" store="wa104381682" storeType="OMEX"/>
  </we:alternateReferences>
  <we:properties>
    <we:property name="addinSlideId" value="284"/>
    <we:property name="selectedSlug" value="&quot;XKRKEM&quot;"/>
    <we:property name="selectedQuestionId" value="&quot;63e2415e6d45f74ff37db8d1&quot;"/>
  </we:properties>
  <we:bindings/>
  <we:snapshot xmlns:r="http://schemas.openxmlformats.org/officeDocument/2006/relationships"/>
</we:webextension>
</file>

<file path=ppt/webextensions/webextension6.xml><?xml version="1.0" encoding="utf-8"?>
<we:webextension xmlns:we="http://schemas.microsoft.com/office/webextensions/webextension/2010/11" id="{4B986B48-38B1-3B43-931F-CF5FCA3BDBAD}">
  <we:reference id="wa104295828" version="1.9.0.0" store="en-GB"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ember-climate.org/data/data-tools/carbon-price-viewer/&quot;,&quot;values&quot;:{},&quot;data&quot;:{&quot;uri&quot;:&quot;ember-climate.org/data/data-tools/carbon-price-viewer/&quot;},&quot;secure&quot;:false}],&quot;name&quot;:&quot;ember-climate.org/data/data-tools/carbon-price-viewer/&quot;,&quot;timeline&quot;:null,&quot;analytics&quot;:null},&quot;hostVersion&quot;:{&quot;major&quot;:0,&quot;minor&quot;:1}}"/>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C8EE755A-5DDE-4F45-BD95-8222985EAD0C}">
  <we:reference id="wa104381682" version="1.0.0.5" store="en-GB" storeType="OMEX"/>
  <we:alternateReferences>
    <we:reference id="wa104381682" version="1.0.0.5" store="wa104381682" storeType="OMEX"/>
  </we:alternateReferences>
  <we:properties>
    <we:property name="addinSlideId" value="285"/>
    <we:property name="selectedSlug" value="&quot;XKRKEM&quot;"/>
    <we:property name="selectedQuestionId" value="&quot;63e25b4ec6e918fea739d928&quot;"/>
  </we:properties>
  <we:bindings/>
  <we:snapshot xmlns:r="http://schemas.openxmlformats.org/officeDocument/2006/relationships"/>
</we:webextension>
</file>

<file path=ppt/webextensions/webextension8.xml><?xml version="1.0" encoding="utf-8"?>
<we:webextension xmlns:we="http://schemas.microsoft.com/office/webextensions/webextension/2010/11" id="{DAF3C4A6-3DAC-A64B-A55D-7087CA373473}">
  <we:reference id="wa104381682" version="1.0.0.5" store="en-GB" storeType="OMEX"/>
  <we:alternateReferences>
    <we:reference id="wa104381682" version="1.0.0.5" store="wa104381682" storeType="OMEX"/>
  </we:alternateReferences>
  <we:properties>
    <we:property name="addinSlideId" value="286"/>
    <we:property name="selectedSlug" value="&quot;XKRKEM&quot;"/>
    <we:property name="selectedQuestionId" value="&quot;63e25d186f354ff590c1c526&quot;"/>
  </we:properties>
  <we:bindings/>
  <we:snapshot xmlns:r="http://schemas.openxmlformats.org/officeDocument/2006/relationships"/>
</we:webextension>
</file>

<file path=ppt/webextensions/webextension9.xml><?xml version="1.0" encoding="utf-8"?>
<we:webextension xmlns:we="http://schemas.microsoft.com/office/webextensions/webextension/2010/11" id="{923F8298-002A-0F4F-A627-312032057B23}">
  <we:reference id="wa104381682" version="1.0.0.5" store="en-GB" storeType="OMEX"/>
  <we:alternateReferences>
    <we:reference id="wa104381682" version="1.0.0.5" store="wa104381682" storeType="OMEX"/>
  </we:alternateReferences>
  <we:properties>
    <we:property name="addinSlideId" value="287"/>
    <we:property name="selectedSlug" value="&quot;XKRKEM&quot;"/>
    <we:property name="selectedQuestionId" value="&quot;63e25e08c6fdcca15aa7741a&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162</TotalTime>
  <Words>1968</Words>
  <Application>Microsoft Macintosh PowerPoint</Application>
  <PresentationFormat>Grand écran</PresentationFormat>
  <Paragraphs>230</Paragraphs>
  <Slides>33</Slides>
  <Notes>16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Noto Sans Symbols</vt:lpstr>
      <vt:lpstr>Times New Roman</vt:lpstr>
      <vt:lpstr>présentation presse 23102006</vt:lpstr>
      <vt:lpstr>S2. Economics of Environnement Air pollution</vt:lpstr>
      <vt:lpstr>Présentation PowerPoint</vt:lpstr>
      <vt:lpstr>Présentation PowerPoint</vt:lpstr>
      <vt:lpstr>Présentation PowerPoint</vt:lpstr>
      <vt:lpstr>Industrial revolution and environmental concern</vt:lpstr>
      <vt:lpstr>First acts in modern ecology</vt:lpstr>
      <vt:lpstr>Clean air and acid rain: a story of spillover </vt:lpstr>
      <vt:lpstr>Clean air and acid rain: a story of spillover </vt:lpstr>
      <vt:lpstr>Clean air and acid rain: a story of spillover </vt:lpstr>
      <vt:lpstr>Clean air and acid rain: a story of spillover </vt:lpstr>
      <vt:lpstr>The Acid Rain Solution</vt:lpstr>
      <vt:lpstr>An evaluation of an abatment cost curve</vt:lpstr>
      <vt:lpstr>From marginal cost of depollution to marginal abatment curve</vt:lpstr>
      <vt:lpstr>Why a market, why trade emission rights (or rights to pollute) ?</vt:lpstr>
      <vt:lpstr>Acid Rain (cont.)</vt:lpstr>
      <vt:lpstr>An evaluation for the US</vt:lpstr>
      <vt:lpstr>Main implementations of cap-and-trade systems</vt:lpstr>
      <vt:lpstr>Where and how carbon is priced ?</vt:lpstr>
      <vt:lpstr>Carbon pricing in Europe (the ETS)</vt:lpstr>
      <vt:lpstr>ETS Carbon pricing</vt:lpstr>
      <vt:lpstr>ETS vs RoW</vt:lpstr>
      <vt:lpstr>And target</vt:lpstr>
      <vt:lpstr>Share of ETS/tax</vt:lpstr>
      <vt:lpstr>Quiz time !</vt:lpstr>
      <vt:lpstr>Quiz time !</vt:lpstr>
      <vt:lpstr>Quiz time !</vt:lpstr>
      <vt:lpstr>Quiz time !</vt:lpstr>
      <vt:lpstr>Tax versus Trade-and-cap versus command-and-control</vt:lpstr>
      <vt:lpstr>Appendix : LCOE</vt:lpstr>
      <vt:lpstr>Cost of Nuclear Energy</vt:lpstr>
      <vt:lpstr>Appendix : LCOE for main energy sources</vt:lpstr>
      <vt:lpstr>Appendix : Coal case</vt:lpstr>
      <vt:lpstr>Carbon price hypothesis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 Economics of Environnement Air pollution</dc:title>
  <dc:creator>timbeau</dc:creator>
  <cp:lastModifiedBy>Xavier Timbeau</cp:lastModifiedBy>
  <cp:revision>33</cp:revision>
  <dcterms:created xsi:type="dcterms:W3CDTF">2006-11-27T08:50:29Z</dcterms:created>
  <dcterms:modified xsi:type="dcterms:W3CDTF">2024-02-13T15:18:47Z</dcterms:modified>
</cp:coreProperties>
</file>